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331" r:id="rId2"/>
    <p:sldId id="276" r:id="rId3"/>
    <p:sldId id="332" r:id="rId4"/>
    <p:sldId id="320" r:id="rId5"/>
    <p:sldId id="322" r:id="rId6"/>
    <p:sldId id="323" r:id="rId7"/>
    <p:sldId id="324" r:id="rId8"/>
    <p:sldId id="329" r:id="rId9"/>
    <p:sldId id="330" r:id="rId10"/>
    <p:sldId id="321" r:id="rId11"/>
    <p:sldId id="289" r:id="rId12"/>
    <p:sldId id="325" r:id="rId13"/>
    <p:sldId id="328" r:id="rId14"/>
    <p:sldId id="326" r:id="rId15"/>
    <p:sldId id="327" r:id="rId1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97" autoAdjust="0"/>
    <p:restoredTop sz="70994" autoAdjust="0"/>
  </p:normalViewPr>
  <p:slideViewPr>
    <p:cSldViewPr snapToGrid="0">
      <p:cViewPr varScale="1">
        <p:scale>
          <a:sx n="52" d="100"/>
          <a:sy n="52" d="100"/>
        </p:scale>
        <p:origin x="104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DD944B1-A482-4151-B51A-74A9E9238D40}" type="datetimeFigureOut">
              <a:rPr lang="en-GB" smtClean="0"/>
              <a:t>09/05/2024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D3C76C3-2DF8-4882-A9EE-626F8E9A4B0C}" type="slidenum">
              <a:rPr lang="en-GB" smtClean="0"/>
              <a:t>‹#›</a:t>
            </a:fld>
            <a:endParaRPr lang="en-GB"/>
          </a:p>
        </p:txBody>
      </p:sp>
    </p:spTree>
    <p:extLst>
      <p:ext uri="{BB962C8B-B14F-4D97-AF65-F5344CB8AC3E}">
        <p14:creationId xmlns:p14="http://schemas.microsoft.com/office/powerpoint/2010/main" val="3942326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D3C76C3-2DF8-4882-A9EE-626F8E9A4B0C}" type="slidenum">
              <a:rPr lang="en-GB" smtClean="0"/>
              <a:t>1</a:t>
            </a:fld>
            <a:endParaRPr lang="en-GB"/>
          </a:p>
        </p:txBody>
      </p:sp>
    </p:spTree>
    <p:extLst>
      <p:ext uri="{BB962C8B-B14F-4D97-AF65-F5344CB8AC3E}">
        <p14:creationId xmlns:p14="http://schemas.microsoft.com/office/powerpoint/2010/main" val="3700522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effectLst/>
              </a:rPr>
              <a:t>Dreikurs &amp; Cassel : Discipline without tears (1990)</a:t>
            </a:r>
            <a:endParaRPr lang="en-GB" dirty="0"/>
          </a:p>
        </p:txBody>
      </p:sp>
      <p:sp>
        <p:nvSpPr>
          <p:cNvPr id="4" name="Slide Number Placeholder 3"/>
          <p:cNvSpPr>
            <a:spLocks noGrp="1"/>
          </p:cNvSpPr>
          <p:nvPr>
            <p:ph type="sldNum" sz="quarter" idx="5"/>
          </p:nvPr>
        </p:nvSpPr>
        <p:spPr/>
        <p:txBody>
          <a:bodyPr/>
          <a:lstStyle/>
          <a:p>
            <a:fld id="{DD3C76C3-2DF8-4882-A9EE-626F8E9A4B0C}" type="slidenum">
              <a:rPr lang="en-GB" smtClean="0"/>
              <a:t>8</a:t>
            </a:fld>
            <a:endParaRPr lang="en-GB"/>
          </a:p>
        </p:txBody>
      </p:sp>
    </p:spTree>
    <p:extLst>
      <p:ext uri="{BB962C8B-B14F-4D97-AF65-F5344CB8AC3E}">
        <p14:creationId xmlns:p14="http://schemas.microsoft.com/office/powerpoint/2010/main" val="3890144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Bodily resonance – </a:t>
            </a:r>
            <a:r>
              <a:rPr lang="en-GB" dirty="0" err="1"/>
              <a:t>Gedlin</a:t>
            </a:r>
            <a:r>
              <a:rPr lang="en-GB" dirty="0"/>
              <a:t> (1979), </a:t>
            </a:r>
            <a:r>
              <a:rPr lang="en-GB" dirty="0" err="1"/>
              <a:t>Shirar</a:t>
            </a:r>
            <a:r>
              <a:rPr lang="en-GB" dirty="0"/>
              <a:t> (1966) and Stone &amp; Winkelman (1985) – this is not a new concept, but has been adapted following further research. </a:t>
            </a:r>
          </a:p>
          <a:p>
            <a:endParaRPr lang="en-GB" dirty="0"/>
          </a:p>
          <a:p>
            <a:r>
              <a:rPr lang="en-GB" dirty="0"/>
              <a:t>Supporting disassociation and identification of emotion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2CC99B-E0FA-4A7C-8FE7-E8BFD2A311CF}"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513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Containment is ‘where another person receives and understands the emotional communication of another without being overwhelmed by it and communicates this back to the other person. This can restore capacity to think in the other person’. Scripted language ‘I hear you, I understand, you’re angry / hurt. That makes sense given what you have been through’.</a:t>
            </a:r>
          </a:p>
        </p:txBody>
      </p:sp>
      <p:sp>
        <p:nvSpPr>
          <p:cNvPr id="4" name="Slide Number Placeholder 3"/>
          <p:cNvSpPr>
            <a:spLocks noGrp="1"/>
          </p:cNvSpPr>
          <p:nvPr>
            <p:ph type="sldNum" sz="quarter" idx="5"/>
          </p:nvPr>
        </p:nvSpPr>
        <p:spPr/>
        <p:txBody>
          <a:bodyPr/>
          <a:lstStyle/>
          <a:p>
            <a:fld id="{DD3C76C3-2DF8-4882-A9EE-626F8E9A4B0C}" type="slidenum">
              <a:rPr lang="en-GB" smtClean="0"/>
              <a:t>12</a:t>
            </a:fld>
            <a:endParaRPr lang="en-GB"/>
          </a:p>
        </p:txBody>
      </p:sp>
    </p:spTree>
    <p:extLst>
      <p:ext uri="{BB962C8B-B14F-4D97-AF65-F5344CB8AC3E}">
        <p14:creationId xmlns:p14="http://schemas.microsoft.com/office/powerpoint/2010/main" val="1617163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Therapy.org describes compassion fatigue as ‘stress resulting from helping, or wanting to help people who are experiencing trauma or suffering.’ </a:t>
            </a:r>
          </a:p>
        </p:txBody>
      </p:sp>
      <p:sp>
        <p:nvSpPr>
          <p:cNvPr id="4" name="Slide Number Placeholder 3"/>
          <p:cNvSpPr>
            <a:spLocks noGrp="1"/>
          </p:cNvSpPr>
          <p:nvPr>
            <p:ph type="sldNum" sz="quarter" idx="5"/>
          </p:nvPr>
        </p:nvSpPr>
        <p:spPr/>
        <p:txBody>
          <a:bodyPr/>
          <a:lstStyle/>
          <a:p>
            <a:fld id="{DD3C76C3-2DF8-4882-A9EE-626F8E9A4B0C}" type="slidenum">
              <a:rPr lang="en-GB" smtClean="0"/>
              <a:t>13</a:t>
            </a:fld>
            <a:endParaRPr lang="en-GB"/>
          </a:p>
        </p:txBody>
      </p:sp>
    </p:spTree>
    <p:extLst>
      <p:ext uri="{BB962C8B-B14F-4D97-AF65-F5344CB8AC3E}">
        <p14:creationId xmlns:p14="http://schemas.microsoft.com/office/powerpoint/2010/main" val="2410597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D3C76C3-2DF8-4882-A9EE-626F8E9A4B0C}" type="slidenum">
              <a:rPr lang="en-GB" smtClean="0"/>
              <a:t>14</a:t>
            </a:fld>
            <a:endParaRPr lang="en-GB"/>
          </a:p>
        </p:txBody>
      </p:sp>
    </p:spTree>
    <p:extLst>
      <p:ext uri="{BB962C8B-B14F-4D97-AF65-F5344CB8AC3E}">
        <p14:creationId xmlns:p14="http://schemas.microsoft.com/office/powerpoint/2010/main" val="252317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D3C76C3-2DF8-4882-A9EE-626F8E9A4B0C}" type="slidenum">
              <a:rPr lang="en-GB" smtClean="0"/>
              <a:t>15</a:t>
            </a:fld>
            <a:endParaRPr lang="en-GB"/>
          </a:p>
        </p:txBody>
      </p:sp>
    </p:spTree>
    <p:extLst>
      <p:ext uri="{BB962C8B-B14F-4D97-AF65-F5344CB8AC3E}">
        <p14:creationId xmlns:p14="http://schemas.microsoft.com/office/powerpoint/2010/main" val="165930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A232D9-6154-430D-8622-9F1B7C9BE420}" type="datetimeFigureOut">
              <a:rPr lang="en-GB" smtClean="0"/>
              <a:t>09/05/2024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410126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A232D9-6154-430D-8622-9F1B7C9BE420}" type="datetimeFigureOut">
              <a:rPr lang="en-GB" smtClean="0"/>
              <a:t>09/05/2024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1500693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A232D9-6154-430D-8622-9F1B7C9BE420}" type="datetimeFigureOut">
              <a:rPr lang="en-GB" smtClean="0"/>
              <a:t>09/05/2024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3615446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A232D9-6154-430D-8622-9F1B7C9BE420}" type="datetimeFigureOut">
              <a:rPr lang="en-GB" smtClean="0"/>
              <a:t>09/05/2024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2515824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A232D9-6154-430D-8622-9F1B7C9BE420}" type="datetimeFigureOut">
              <a:rPr lang="en-GB" smtClean="0"/>
              <a:t>09/05/2024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206792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A232D9-6154-430D-8622-9F1B7C9BE420}" type="datetimeFigureOut">
              <a:rPr lang="en-GB" smtClean="0"/>
              <a:t>09/05/2024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857833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A232D9-6154-430D-8622-9F1B7C9BE420}" type="datetimeFigureOut">
              <a:rPr lang="en-GB" smtClean="0"/>
              <a:t>09/05/2024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2803619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A232D9-6154-430D-8622-9F1B7C9BE420}" type="datetimeFigureOut">
              <a:rPr lang="en-GB" smtClean="0"/>
              <a:t>09/05/2024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1851805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A232D9-6154-430D-8622-9F1B7C9BE420}" type="datetimeFigureOut">
              <a:rPr lang="en-GB" smtClean="0"/>
              <a:t>09/05/2024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2239986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A232D9-6154-430D-8622-9F1B7C9BE420}" type="datetimeFigureOut">
              <a:rPr lang="en-GB" smtClean="0"/>
              <a:t>09/05/2024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138247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A232D9-6154-430D-8622-9F1B7C9BE420}" type="datetimeFigureOut">
              <a:rPr lang="en-GB" smtClean="0"/>
              <a:t>09/05/2024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EE4DB-F87B-407E-9A19-961A18493D2E}"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91943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A232D9-6154-430D-8622-9F1B7C9BE420}" type="datetimeFigureOut">
              <a:rPr lang="en-GB" smtClean="0"/>
              <a:t>09/05/2024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6778002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A232D9-6154-430D-8622-9F1B7C9BE420}" type="datetimeFigureOut">
              <a:rPr lang="en-GB" smtClean="0"/>
              <a:t>09/05/2024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EE4DB-F87B-407E-9A19-961A18493D2E}"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73642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A232D9-6154-430D-8622-9F1B7C9BE420}" type="datetimeFigureOut">
              <a:rPr lang="en-GB" smtClean="0"/>
              <a:t>09/05/2024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3338883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A232D9-6154-430D-8622-9F1B7C9BE420}" type="datetimeFigureOut">
              <a:rPr lang="en-GB" smtClean="0"/>
              <a:t>09/05/2024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2031251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A232D9-6154-430D-8622-9F1B7C9BE420}" type="datetimeFigureOut">
              <a:rPr lang="en-GB" smtClean="0"/>
              <a:t>09/05/2024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EE4DB-F87B-407E-9A19-961A18493D2E}" type="slidenum">
              <a:rPr lang="en-GB" smtClean="0"/>
              <a:t>‹#›</a:t>
            </a:fld>
            <a:endParaRPr lang="en-GB"/>
          </a:p>
        </p:txBody>
      </p:sp>
    </p:spTree>
    <p:extLst>
      <p:ext uri="{BB962C8B-B14F-4D97-AF65-F5344CB8AC3E}">
        <p14:creationId xmlns:p14="http://schemas.microsoft.com/office/powerpoint/2010/main" val="1326378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A232D9-6154-430D-8622-9F1B7C9BE420}" type="datetimeFigureOut">
              <a:rPr lang="en-GB" smtClean="0"/>
              <a:t>09/05/2024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4EE4DB-F87B-407E-9A19-961A18493D2E}" type="slidenum">
              <a:rPr lang="en-GB" smtClean="0"/>
              <a:t>‹#›</a:t>
            </a:fld>
            <a:endParaRPr lang="en-GB"/>
          </a:p>
        </p:txBody>
      </p:sp>
    </p:spTree>
    <p:extLst>
      <p:ext uri="{BB962C8B-B14F-4D97-AF65-F5344CB8AC3E}">
        <p14:creationId xmlns:p14="http://schemas.microsoft.com/office/powerpoint/2010/main" val="3712638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www.spanish4kiddos.com/worksheets/language/plant-diagram2/"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panish4kiddos.com/worksheets/language/plant-diagram2/" TargetMode="Externa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slide" Target="NUL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KeGBetV0RCA?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Q-R5LqE3nzY?feature=oembed"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hyperlink" Target="https://www.futurelearn.com/courses/psychological-first-aid-for-children-and-young-peopl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solihullapproachparenting.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3" name="Group 22">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 name="Straight Connector 23">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 name="Picture 3" descr="Abstract blurred public library with bookshelves">
            <a:extLst>
              <a:ext uri="{FF2B5EF4-FFF2-40B4-BE49-F238E27FC236}">
                <a16:creationId xmlns:a16="http://schemas.microsoft.com/office/drawing/2014/main" id="{6CC7894E-C195-4014-AA85-69D6D4188A2E}"/>
              </a:ext>
            </a:extLst>
          </p:cNvPr>
          <p:cNvPicPr>
            <a:picLocks noChangeAspect="1"/>
          </p:cNvPicPr>
          <p:nvPr/>
        </p:nvPicPr>
        <p:blipFill rotWithShape="1">
          <a:blip r:embed="rId3"/>
          <a:srcRect l="15797" t="839" r="32134" b="1"/>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D4B5A83C-C26E-490F-8715-CD73A664F3F2}"/>
              </a:ext>
            </a:extLst>
          </p:cNvPr>
          <p:cNvSpPr>
            <a:spLocks noGrp="1"/>
          </p:cNvSpPr>
          <p:nvPr>
            <p:ph type="title"/>
          </p:nvPr>
        </p:nvSpPr>
        <p:spPr>
          <a:xfrm>
            <a:off x="4025813" y="1110379"/>
            <a:ext cx="5577629" cy="2372168"/>
          </a:xfrm>
        </p:spPr>
        <p:txBody>
          <a:bodyPr vert="horz" lIns="91440" tIns="45720" rIns="91440" bIns="45720" rtlCol="0" anchor="b">
            <a:normAutofit/>
          </a:bodyPr>
          <a:lstStyle/>
          <a:p>
            <a:pPr algn="r">
              <a:lnSpc>
                <a:spcPct val="90000"/>
              </a:lnSpc>
            </a:pPr>
            <a:r>
              <a:rPr lang="en-US" sz="3800" b="1" dirty="0"/>
              <a:t>Sharing good practice</a:t>
            </a:r>
            <a:br>
              <a:rPr lang="en-US" sz="3800" dirty="0"/>
            </a:br>
            <a:br>
              <a:rPr lang="en-US" sz="3800" dirty="0"/>
            </a:br>
            <a:r>
              <a:rPr lang="en-US" sz="2600" dirty="0"/>
              <a:t>From a Trauma Informed School </a:t>
            </a:r>
            <a:br>
              <a:rPr lang="en-US" sz="2600" dirty="0"/>
            </a:br>
            <a:r>
              <a:rPr lang="en-US" sz="2600" dirty="0"/>
              <a:t>perspective </a:t>
            </a:r>
          </a:p>
        </p:txBody>
      </p:sp>
      <p:sp>
        <p:nvSpPr>
          <p:cNvPr id="3" name="TextBox 2">
            <a:extLst>
              <a:ext uri="{FF2B5EF4-FFF2-40B4-BE49-F238E27FC236}">
                <a16:creationId xmlns:a16="http://schemas.microsoft.com/office/drawing/2014/main" id="{C0680F52-277B-4683-BFDF-170F866593F6}"/>
              </a:ext>
            </a:extLst>
          </p:cNvPr>
          <p:cNvSpPr txBox="1"/>
          <p:nvPr/>
        </p:nvSpPr>
        <p:spPr>
          <a:xfrm>
            <a:off x="305391" y="4682913"/>
            <a:ext cx="10923280"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Trebuchet MS" panose="020B0603020202020204"/>
                <a:ea typeface="+mn-ea"/>
                <a:cs typeface="+mn-cs"/>
              </a:rPr>
              <a:t>Nicola Anderson &amp; Jane Bogges, </a:t>
            </a: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rPr>
              <a:t>(Leicester City Primary PRU)</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Trebuchet MS" panose="020B0603020202020204"/>
                <a:ea typeface="+mn-ea"/>
                <a:cs typeface="+mn-cs"/>
              </a:rPr>
              <a:t>Paul Carr &amp; Beth Pope </a:t>
            </a: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rPr>
              <a:t> Social Emotional &amp; Mental Health Team (SEND SS; Leicester City)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Trebuchet MS" panose="020B0603020202020204"/>
                <a:ea typeface="+mn-ea"/>
                <a:cs typeface="+mn-cs"/>
              </a:rPr>
              <a:t>Lewis Pegg </a:t>
            </a: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rPr>
              <a:t>(Leicestershire Pupil Referral Unit).</a:t>
            </a:r>
          </a:p>
        </p:txBody>
      </p:sp>
      <p:sp>
        <p:nvSpPr>
          <p:cNvPr id="10" name="Rectangle 9">
            <a:extLst>
              <a:ext uri="{FF2B5EF4-FFF2-40B4-BE49-F238E27FC236}">
                <a16:creationId xmlns:a16="http://schemas.microsoft.com/office/drawing/2014/main" id="{600DD21B-88A2-4793-A534-D0D3408E4E3D}"/>
              </a:ext>
            </a:extLst>
          </p:cNvPr>
          <p:cNvSpPr/>
          <p:nvPr/>
        </p:nvSpPr>
        <p:spPr>
          <a:xfrm>
            <a:off x="7631918" y="5891741"/>
            <a:ext cx="4560082" cy="94720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34" name="Picture 33">
            <a:extLst>
              <a:ext uri="{FF2B5EF4-FFF2-40B4-BE49-F238E27FC236}">
                <a16:creationId xmlns:a16="http://schemas.microsoft.com/office/drawing/2014/main" id="{CD7D3464-73A1-4912-9D4F-943FEEB45733}"/>
              </a:ext>
            </a:extLst>
          </p:cNvPr>
          <p:cNvPicPr>
            <a:picLocks noChangeAspect="1"/>
          </p:cNvPicPr>
          <p:nvPr/>
        </p:nvPicPr>
        <p:blipFill>
          <a:blip r:embed="rId4"/>
          <a:stretch>
            <a:fillRect/>
          </a:stretch>
        </p:blipFill>
        <p:spPr>
          <a:xfrm>
            <a:off x="8426763" y="5878147"/>
            <a:ext cx="2949497" cy="958446"/>
          </a:xfrm>
          <a:prstGeom prst="rect">
            <a:avLst/>
          </a:prstGeom>
        </p:spPr>
      </p:pic>
      <p:pic>
        <p:nvPicPr>
          <p:cNvPr id="38" name="Picture 37" descr="LCC SMALL">
            <a:extLst>
              <a:ext uri="{FF2B5EF4-FFF2-40B4-BE49-F238E27FC236}">
                <a16:creationId xmlns:a16="http://schemas.microsoft.com/office/drawing/2014/main" id="{C1A91763-BD02-452B-B472-26867D6937C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181859" y="5799098"/>
            <a:ext cx="896327" cy="1058901"/>
          </a:xfrm>
          <a:prstGeom prst="rect">
            <a:avLst/>
          </a:prstGeom>
          <a:noFill/>
          <a:ln>
            <a:noFill/>
          </a:ln>
        </p:spPr>
      </p:pic>
      <p:sp>
        <p:nvSpPr>
          <p:cNvPr id="35" name="Rectangle 34">
            <a:extLst>
              <a:ext uri="{FF2B5EF4-FFF2-40B4-BE49-F238E27FC236}">
                <a16:creationId xmlns:a16="http://schemas.microsoft.com/office/drawing/2014/main" id="{7B6DD875-B1C3-4800-97CA-6DFD162FE0DB}"/>
              </a:ext>
            </a:extLst>
          </p:cNvPr>
          <p:cNvSpPr/>
          <p:nvPr/>
        </p:nvSpPr>
        <p:spPr>
          <a:xfrm>
            <a:off x="14286" y="5777693"/>
            <a:ext cx="5912632" cy="111978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7" name="Picture 6">
            <a:extLst>
              <a:ext uri="{FF2B5EF4-FFF2-40B4-BE49-F238E27FC236}">
                <a16:creationId xmlns:a16="http://schemas.microsoft.com/office/drawing/2014/main" id="{531D92FF-2617-4A2D-A776-5E2D710D5760}"/>
              </a:ext>
            </a:extLst>
          </p:cNvPr>
          <p:cNvPicPr>
            <a:picLocks noChangeAspect="1"/>
          </p:cNvPicPr>
          <p:nvPr/>
        </p:nvPicPr>
        <p:blipFill>
          <a:blip r:embed="rId6"/>
          <a:stretch>
            <a:fillRect/>
          </a:stretch>
        </p:blipFill>
        <p:spPr>
          <a:xfrm>
            <a:off x="465564" y="5777692"/>
            <a:ext cx="1139789" cy="1058901"/>
          </a:xfrm>
          <a:prstGeom prst="rect">
            <a:avLst/>
          </a:prstGeom>
        </p:spPr>
      </p:pic>
      <p:pic>
        <p:nvPicPr>
          <p:cNvPr id="5" name="Picture 4">
            <a:extLst>
              <a:ext uri="{FF2B5EF4-FFF2-40B4-BE49-F238E27FC236}">
                <a16:creationId xmlns:a16="http://schemas.microsoft.com/office/drawing/2014/main" id="{9F272110-F704-47E9-8965-127CC45A503E}"/>
              </a:ext>
            </a:extLst>
          </p:cNvPr>
          <p:cNvPicPr>
            <a:picLocks noChangeAspect="1"/>
          </p:cNvPicPr>
          <p:nvPr/>
        </p:nvPicPr>
        <p:blipFill>
          <a:blip r:embed="rId7"/>
          <a:stretch>
            <a:fillRect/>
          </a:stretch>
        </p:blipFill>
        <p:spPr>
          <a:xfrm>
            <a:off x="2706207" y="5799097"/>
            <a:ext cx="2123102" cy="1162415"/>
          </a:xfrm>
          <a:prstGeom prst="rect">
            <a:avLst/>
          </a:prstGeom>
        </p:spPr>
      </p:pic>
    </p:spTree>
    <p:extLst>
      <p:ext uri="{BB962C8B-B14F-4D97-AF65-F5344CB8AC3E}">
        <p14:creationId xmlns:p14="http://schemas.microsoft.com/office/powerpoint/2010/main" val="47313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7" descr="A picture containing clock&#10;&#10;Description automatically generated">
            <a:extLst>
              <a:ext uri="{FF2B5EF4-FFF2-40B4-BE49-F238E27FC236}">
                <a16:creationId xmlns:a16="http://schemas.microsoft.com/office/drawing/2014/main" id="{B3220988-CD56-4885-9D1F-4D09611463BB}"/>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l="13105" r="881" b="-1"/>
          <a:stretch/>
        </p:blipFill>
        <p:spPr>
          <a:xfrm>
            <a:off x="4641151" y="-1074644"/>
            <a:ext cx="8396097" cy="7645175"/>
          </a:xfrm>
          <a:prstGeom prst="rect">
            <a:avLst/>
          </a:prstGeom>
          <a:ln w="12700">
            <a:noFill/>
          </a:ln>
        </p:spPr>
      </p:pic>
      <p:sp>
        <p:nvSpPr>
          <p:cNvPr id="2" name="Title 1">
            <a:extLst>
              <a:ext uri="{FF2B5EF4-FFF2-40B4-BE49-F238E27FC236}">
                <a16:creationId xmlns:a16="http://schemas.microsoft.com/office/drawing/2014/main" id="{E6A84671-E55B-4DC8-8D45-ED525BFF854E}"/>
              </a:ext>
            </a:extLst>
          </p:cNvPr>
          <p:cNvSpPr>
            <a:spLocks noGrp="1"/>
          </p:cNvSpPr>
          <p:nvPr>
            <p:ph type="title"/>
          </p:nvPr>
        </p:nvSpPr>
        <p:spPr>
          <a:xfrm>
            <a:off x="204196" y="1363958"/>
            <a:ext cx="8596668" cy="1320800"/>
          </a:xfrm>
        </p:spPr>
        <p:txBody>
          <a:bodyPr>
            <a:normAutofit fontScale="90000"/>
          </a:bodyPr>
          <a:lstStyle/>
          <a:p>
            <a:r>
              <a:rPr lang="en-GB" b="1" u="sng" dirty="0"/>
              <a:t>Flower Formulation</a:t>
            </a:r>
            <a:br>
              <a:rPr lang="en-GB" dirty="0"/>
            </a:br>
            <a:br>
              <a:rPr lang="en-GB" dirty="0"/>
            </a:br>
            <a:r>
              <a:rPr lang="en-GB" dirty="0"/>
              <a:t>Allows us to see </a:t>
            </a:r>
            <a:br>
              <a:rPr lang="en-GB" dirty="0"/>
            </a:br>
            <a:r>
              <a:rPr lang="en-GB" dirty="0"/>
              <a:t>the ‘whole child’</a:t>
            </a:r>
            <a:br>
              <a:rPr lang="en-GB" dirty="0"/>
            </a:br>
            <a:br>
              <a:rPr lang="en-GB" dirty="0"/>
            </a:br>
            <a:r>
              <a:rPr lang="en-GB" b="1" dirty="0"/>
              <a:t>This will help us to set /</a:t>
            </a:r>
            <a:br>
              <a:rPr lang="en-GB" b="1" dirty="0"/>
            </a:br>
            <a:r>
              <a:rPr lang="en-GB" b="1" dirty="0"/>
              <a:t>use strategies for their</a:t>
            </a:r>
            <a:br>
              <a:rPr lang="en-GB" b="1" dirty="0"/>
            </a:br>
            <a:r>
              <a:rPr lang="en-GB" b="1" dirty="0"/>
              <a:t>different needs</a:t>
            </a:r>
            <a:endParaRPr lang="en-GB" dirty="0"/>
          </a:p>
        </p:txBody>
      </p:sp>
      <p:sp>
        <p:nvSpPr>
          <p:cNvPr id="13" name="Rectangle 12">
            <a:extLst>
              <a:ext uri="{FF2B5EF4-FFF2-40B4-BE49-F238E27FC236}">
                <a16:creationId xmlns:a16="http://schemas.microsoft.com/office/drawing/2014/main" id="{ED14ECBB-FFC0-4FA6-BE76-65F2260E4C64}"/>
              </a:ext>
            </a:extLst>
          </p:cNvPr>
          <p:cNvSpPr/>
          <p:nvPr/>
        </p:nvSpPr>
        <p:spPr>
          <a:xfrm>
            <a:off x="7540487" y="437322"/>
            <a:ext cx="2597426" cy="569843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782FCC57-6F26-49D1-BD34-C49D97CEC63A}"/>
              </a:ext>
            </a:extLst>
          </p:cNvPr>
          <p:cNvSpPr/>
          <p:nvPr/>
        </p:nvSpPr>
        <p:spPr>
          <a:xfrm>
            <a:off x="7540487" y="437322"/>
            <a:ext cx="2597426" cy="359133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Rectangle 14">
            <a:extLst>
              <a:ext uri="{FF2B5EF4-FFF2-40B4-BE49-F238E27FC236}">
                <a16:creationId xmlns:a16="http://schemas.microsoft.com/office/drawing/2014/main" id="{9F2698FE-C7FF-4DCF-A53D-A7C4B4BC2F98}"/>
              </a:ext>
            </a:extLst>
          </p:cNvPr>
          <p:cNvSpPr/>
          <p:nvPr/>
        </p:nvSpPr>
        <p:spPr>
          <a:xfrm>
            <a:off x="7540487" y="437322"/>
            <a:ext cx="2597426" cy="292309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Rectangle 15">
            <a:extLst>
              <a:ext uri="{FF2B5EF4-FFF2-40B4-BE49-F238E27FC236}">
                <a16:creationId xmlns:a16="http://schemas.microsoft.com/office/drawing/2014/main" id="{2F0AD1B1-59C6-4F76-B597-8569CF070162}"/>
              </a:ext>
            </a:extLst>
          </p:cNvPr>
          <p:cNvSpPr/>
          <p:nvPr/>
        </p:nvSpPr>
        <p:spPr>
          <a:xfrm>
            <a:off x="7540487" y="437322"/>
            <a:ext cx="2597426" cy="167873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7" name="Rectangle 16">
            <a:extLst>
              <a:ext uri="{FF2B5EF4-FFF2-40B4-BE49-F238E27FC236}">
                <a16:creationId xmlns:a16="http://schemas.microsoft.com/office/drawing/2014/main" id="{BDDEBC66-CE5D-4B40-967D-207EEC11BDB6}"/>
              </a:ext>
            </a:extLst>
          </p:cNvPr>
          <p:cNvSpPr/>
          <p:nvPr/>
        </p:nvSpPr>
        <p:spPr>
          <a:xfrm>
            <a:off x="9620343" y="-144300"/>
            <a:ext cx="2597426" cy="245017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9" name="Rectangle 18">
            <a:extLst>
              <a:ext uri="{FF2B5EF4-FFF2-40B4-BE49-F238E27FC236}">
                <a16:creationId xmlns:a16="http://schemas.microsoft.com/office/drawing/2014/main" id="{AB66D0A3-20D0-4E74-9A29-60FC86AF32A8}"/>
              </a:ext>
            </a:extLst>
          </p:cNvPr>
          <p:cNvSpPr/>
          <p:nvPr/>
        </p:nvSpPr>
        <p:spPr>
          <a:xfrm>
            <a:off x="4943060" y="1832352"/>
            <a:ext cx="2731903" cy="359133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2BAC7DAD-3E68-4A5F-8ABE-B372A7860EC5}"/>
              </a:ext>
            </a:extLst>
          </p:cNvPr>
          <p:cNvSpPr/>
          <p:nvPr/>
        </p:nvSpPr>
        <p:spPr>
          <a:xfrm>
            <a:off x="10271266" y="5261258"/>
            <a:ext cx="1813149"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Unmet needs</a:t>
            </a:r>
          </a:p>
        </p:txBody>
      </p:sp>
      <p:sp>
        <p:nvSpPr>
          <p:cNvPr id="21" name="Rectangle 20">
            <a:extLst>
              <a:ext uri="{FF2B5EF4-FFF2-40B4-BE49-F238E27FC236}">
                <a16:creationId xmlns:a16="http://schemas.microsoft.com/office/drawing/2014/main" id="{EAFDB6F8-E2A5-4638-9667-70D4887160F8}"/>
              </a:ext>
            </a:extLst>
          </p:cNvPr>
          <p:cNvSpPr/>
          <p:nvPr/>
        </p:nvSpPr>
        <p:spPr>
          <a:xfrm>
            <a:off x="10246405" y="4552122"/>
            <a:ext cx="1838010"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Core belief</a:t>
            </a:r>
          </a:p>
        </p:txBody>
      </p:sp>
      <p:sp>
        <p:nvSpPr>
          <p:cNvPr id="22" name="Rectangle 21">
            <a:extLst>
              <a:ext uri="{FF2B5EF4-FFF2-40B4-BE49-F238E27FC236}">
                <a16:creationId xmlns:a16="http://schemas.microsoft.com/office/drawing/2014/main" id="{439E2E54-FB18-4F27-9FC9-EAA2C44DB3BF}"/>
              </a:ext>
            </a:extLst>
          </p:cNvPr>
          <p:cNvSpPr/>
          <p:nvPr/>
        </p:nvSpPr>
        <p:spPr>
          <a:xfrm>
            <a:off x="10246405" y="3429000"/>
            <a:ext cx="1820973"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Rules &amp; Assumptions</a:t>
            </a:r>
          </a:p>
        </p:txBody>
      </p:sp>
      <p:sp>
        <p:nvSpPr>
          <p:cNvPr id="23" name="Rectangle 22">
            <a:extLst>
              <a:ext uri="{FF2B5EF4-FFF2-40B4-BE49-F238E27FC236}">
                <a16:creationId xmlns:a16="http://schemas.microsoft.com/office/drawing/2014/main" id="{76F29A07-8751-4A0B-9D3E-62451A3258BD}"/>
              </a:ext>
            </a:extLst>
          </p:cNvPr>
          <p:cNvSpPr/>
          <p:nvPr/>
        </p:nvSpPr>
        <p:spPr>
          <a:xfrm>
            <a:off x="10246405" y="1322652"/>
            <a:ext cx="1820972"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Critical Incident</a:t>
            </a:r>
          </a:p>
        </p:txBody>
      </p:sp>
      <p:sp>
        <p:nvSpPr>
          <p:cNvPr id="24" name="Rectangle 23">
            <a:extLst>
              <a:ext uri="{FF2B5EF4-FFF2-40B4-BE49-F238E27FC236}">
                <a16:creationId xmlns:a16="http://schemas.microsoft.com/office/drawing/2014/main" id="{A747F104-A535-4594-8C1B-4CDFBED1D1BA}"/>
              </a:ext>
            </a:extLst>
          </p:cNvPr>
          <p:cNvSpPr/>
          <p:nvPr/>
        </p:nvSpPr>
        <p:spPr>
          <a:xfrm>
            <a:off x="10257006" y="2713520"/>
            <a:ext cx="1810371"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Compensatory strategies</a:t>
            </a:r>
          </a:p>
        </p:txBody>
      </p:sp>
      <p:sp>
        <p:nvSpPr>
          <p:cNvPr id="25" name="Rectangle 24">
            <a:extLst>
              <a:ext uri="{FF2B5EF4-FFF2-40B4-BE49-F238E27FC236}">
                <a16:creationId xmlns:a16="http://schemas.microsoft.com/office/drawing/2014/main" id="{1C372C36-2C8C-4B65-B1AC-E804A5E38134}"/>
              </a:ext>
            </a:extLst>
          </p:cNvPr>
          <p:cNvSpPr/>
          <p:nvPr/>
        </p:nvSpPr>
        <p:spPr>
          <a:xfrm>
            <a:off x="10254924" y="548754"/>
            <a:ext cx="1820972"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Behaviours</a:t>
            </a:r>
          </a:p>
        </p:txBody>
      </p:sp>
    </p:spTree>
    <p:extLst>
      <p:ext uri="{BB962C8B-B14F-4D97-AF65-F5344CB8AC3E}">
        <p14:creationId xmlns:p14="http://schemas.microsoft.com/office/powerpoint/2010/main" val="343559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9"/>
                                        </p:tgtEl>
                                      </p:cBhvr>
                                    </p:animEffect>
                                    <p:set>
                                      <p:cBhvr>
                                        <p:cTn id="17" dur="1" fill="hold">
                                          <p:stCondLst>
                                            <p:cond delay="499"/>
                                          </p:stCondLst>
                                        </p:cTn>
                                        <p:tgtEl>
                                          <p:spTgt spid="1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6"/>
                                        </p:tgtEl>
                                      </p:cBhvr>
                                    </p:animEffect>
                                    <p:set>
                                      <p:cBhvr>
                                        <p:cTn id="47" dur="1" fill="hold">
                                          <p:stCondLst>
                                            <p:cond delay="499"/>
                                          </p:stCondLst>
                                        </p:cTn>
                                        <p:tgtEl>
                                          <p:spTgt spid="16"/>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9" grpId="0" animBg="1"/>
      <p:bldP spid="20" grpId="0" animBg="1"/>
      <p:bldP spid="21" grpId="0" animBg="1"/>
      <p:bldP spid="22" grpId="0" animBg="1"/>
      <p:bldP spid="23"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picture containing clock&#10;&#10;Description automatically generated">
            <a:extLst>
              <a:ext uri="{FF2B5EF4-FFF2-40B4-BE49-F238E27FC236}">
                <a16:creationId xmlns:a16="http://schemas.microsoft.com/office/drawing/2014/main" id="{B656956C-3C45-489D-9FCF-18DD56E49EEE}"/>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l="13105" r="881" b="-1"/>
          <a:stretch/>
        </p:blipFill>
        <p:spPr>
          <a:xfrm>
            <a:off x="-33976" y="-915617"/>
            <a:ext cx="8316911" cy="7645175"/>
          </a:xfrm>
          <a:prstGeom prst="rect">
            <a:avLst/>
          </a:prstGeom>
          <a:ln w="12700">
            <a:noFill/>
          </a:ln>
        </p:spPr>
      </p:pic>
      <p:sp>
        <p:nvSpPr>
          <p:cNvPr id="14" name="Rectangle 13">
            <a:extLst>
              <a:ext uri="{FF2B5EF4-FFF2-40B4-BE49-F238E27FC236}">
                <a16:creationId xmlns:a16="http://schemas.microsoft.com/office/drawing/2014/main" id="{E66E6486-5194-4152-BE5A-22C0A939FD6F}"/>
              </a:ext>
            </a:extLst>
          </p:cNvPr>
          <p:cNvSpPr/>
          <p:nvPr/>
        </p:nvSpPr>
        <p:spPr>
          <a:xfrm>
            <a:off x="1114450" y="5258092"/>
            <a:ext cx="1813149"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Rockwell" panose="02060603020205020403"/>
                <a:ea typeface="+mn-ea"/>
                <a:cs typeface="+mn-cs"/>
              </a:rPr>
              <a:t>Unmet needs</a:t>
            </a:r>
          </a:p>
        </p:txBody>
      </p:sp>
      <p:sp>
        <p:nvSpPr>
          <p:cNvPr id="66" name="Rectangle 65">
            <a:extLst>
              <a:ext uri="{FF2B5EF4-FFF2-40B4-BE49-F238E27FC236}">
                <a16:creationId xmlns:a16="http://schemas.microsoft.com/office/drawing/2014/main" id="{C07E8A4D-57D8-42F4-AFC1-BE2AB9BFE845}"/>
              </a:ext>
            </a:extLst>
          </p:cNvPr>
          <p:cNvSpPr/>
          <p:nvPr/>
        </p:nvSpPr>
        <p:spPr>
          <a:xfrm>
            <a:off x="1111367" y="4472530"/>
            <a:ext cx="1838010"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Rockwell" panose="02060603020205020403"/>
                <a:ea typeface="+mn-ea"/>
                <a:cs typeface="+mn-cs"/>
              </a:rPr>
              <a:t>Core belief</a:t>
            </a:r>
          </a:p>
        </p:txBody>
      </p:sp>
      <p:sp>
        <p:nvSpPr>
          <p:cNvPr id="68" name="Rectangle 67">
            <a:extLst>
              <a:ext uri="{FF2B5EF4-FFF2-40B4-BE49-F238E27FC236}">
                <a16:creationId xmlns:a16="http://schemas.microsoft.com/office/drawing/2014/main" id="{28F5B2FE-A3E1-4035-AFA2-80B62C4D5C7E}"/>
              </a:ext>
            </a:extLst>
          </p:cNvPr>
          <p:cNvSpPr/>
          <p:nvPr/>
        </p:nvSpPr>
        <p:spPr>
          <a:xfrm>
            <a:off x="1066947" y="3417985"/>
            <a:ext cx="1820973"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Rockwell" panose="02060603020205020403"/>
                <a:ea typeface="+mn-ea"/>
                <a:cs typeface="+mn-cs"/>
              </a:rPr>
              <a:t>Rules &amp; Assumptions</a:t>
            </a:r>
          </a:p>
        </p:txBody>
      </p:sp>
      <p:sp>
        <p:nvSpPr>
          <p:cNvPr id="70" name="Rectangle 69">
            <a:extLst>
              <a:ext uri="{FF2B5EF4-FFF2-40B4-BE49-F238E27FC236}">
                <a16:creationId xmlns:a16="http://schemas.microsoft.com/office/drawing/2014/main" id="{0629B491-37AA-4ED7-80D3-8F78D218C17B}"/>
              </a:ext>
            </a:extLst>
          </p:cNvPr>
          <p:cNvSpPr/>
          <p:nvPr/>
        </p:nvSpPr>
        <p:spPr>
          <a:xfrm>
            <a:off x="1052860" y="2636721"/>
            <a:ext cx="1810371"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Rockwell" panose="02060603020205020403"/>
                <a:ea typeface="+mn-ea"/>
                <a:cs typeface="+mn-cs"/>
              </a:rPr>
              <a:t>Compensatory strategies</a:t>
            </a:r>
          </a:p>
        </p:txBody>
      </p:sp>
      <p:sp>
        <p:nvSpPr>
          <p:cNvPr id="71" name="Rectangle 70">
            <a:extLst>
              <a:ext uri="{FF2B5EF4-FFF2-40B4-BE49-F238E27FC236}">
                <a16:creationId xmlns:a16="http://schemas.microsoft.com/office/drawing/2014/main" id="{8ABB9155-7D25-4C3C-9DA6-2547E5D933AA}"/>
              </a:ext>
            </a:extLst>
          </p:cNvPr>
          <p:cNvSpPr/>
          <p:nvPr/>
        </p:nvSpPr>
        <p:spPr>
          <a:xfrm>
            <a:off x="1026356" y="1404674"/>
            <a:ext cx="1820972"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Rockwell" panose="02060603020205020403"/>
                <a:ea typeface="+mn-ea"/>
                <a:cs typeface="+mn-cs"/>
              </a:rPr>
              <a:t>Critical Incident</a:t>
            </a:r>
          </a:p>
        </p:txBody>
      </p:sp>
      <p:sp>
        <p:nvSpPr>
          <p:cNvPr id="72" name="Rectangle 71">
            <a:extLst>
              <a:ext uri="{FF2B5EF4-FFF2-40B4-BE49-F238E27FC236}">
                <a16:creationId xmlns:a16="http://schemas.microsoft.com/office/drawing/2014/main" id="{403822D8-4591-47A6-9816-2EFD0B9418B4}"/>
              </a:ext>
            </a:extLst>
          </p:cNvPr>
          <p:cNvSpPr/>
          <p:nvPr/>
        </p:nvSpPr>
        <p:spPr>
          <a:xfrm>
            <a:off x="1034957" y="601706"/>
            <a:ext cx="1820972" cy="660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Rockwell" panose="02060603020205020403"/>
                <a:ea typeface="+mn-ea"/>
                <a:cs typeface="+mn-cs"/>
              </a:rPr>
              <a:t>Behaviours</a:t>
            </a:r>
          </a:p>
        </p:txBody>
      </p:sp>
      <p:sp>
        <p:nvSpPr>
          <p:cNvPr id="15" name="Rectangle 14">
            <a:extLst>
              <a:ext uri="{FF2B5EF4-FFF2-40B4-BE49-F238E27FC236}">
                <a16:creationId xmlns:a16="http://schemas.microsoft.com/office/drawing/2014/main" id="{52D24A43-3584-4968-8DC6-AA044CFBB314}"/>
              </a:ext>
            </a:extLst>
          </p:cNvPr>
          <p:cNvSpPr/>
          <p:nvPr/>
        </p:nvSpPr>
        <p:spPr>
          <a:xfrm>
            <a:off x="4607158" y="5218463"/>
            <a:ext cx="2892592" cy="914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Lack of empathy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Demanding parent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Not listened to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Not allowed to express emotions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Physically unsafe environment</a:t>
            </a:r>
          </a:p>
        </p:txBody>
      </p:sp>
      <p:sp>
        <p:nvSpPr>
          <p:cNvPr id="77" name="Rectangle 76">
            <a:extLst>
              <a:ext uri="{FF2B5EF4-FFF2-40B4-BE49-F238E27FC236}">
                <a16:creationId xmlns:a16="http://schemas.microsoft.com/office/drawing/2014/main" id="{44B85344-AEB8-49C6-9451-B5669FDA8157}"/>
              </a:ext>
            </a:extLst>
          </p:cNvPr>
          <p:cNvSpPr/>
          <p:nvPr/>
        </p:nvSpPr>
        <p:spPr>
          <a:xfrm>
            <a:off x="4652244" y="4215574"/>
            <a:ext cx="2612026" cy="914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I am unsafe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I am worthless</a:t>
            </a:r>
          </a:p>
        </p:txBody>
      </p:sp>
      <p:sp>
        <p:nvSpPr>
          <p:cNvPr id="80" name="Rectangle 79">
            <a:extLst>
              <a:ext uri="{FF2B5EF4-FFF2-40B4-BE49-F238E27FC236}">
                <a16:creationId xmlns:a16="http://schemas.microsoft.com/office/drawing/2014/main" id="{6F7D7008-A971-4241-B377-12D6F00F8056}"/>
              </a:ext>
            </a:extLst>
          </p:cNvPr>
          <p:cNvSpPr/>
          <p:nvPr/>
        </p:nvSpPr>
        <p:spPr>
          <a:xfrm>
            <a:off x="4671487" y="549181"/>
            <a:ext cx="3058111" cy="208590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Rockwell" panose="02060603020205020403"/>
                <a:ea typeface="+mn-ea"/>
                <a:cs typeface="+mn-cs"/>
              </a:rPr>
              <a:t>Openly criticised/ ‘Left Out’ /Over challenged </a:t>
            </a: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 I feel worthless again… </a:t>
            </a:r>
          </a:p>
        </p:txBody>
      </p:sp>
      <p:sp>
        <p:nvSpPr>
          <p:cNvPr id="81" name="Rectangle 80">
            <a:extLst>
              <a:ext uri="{FF2B5EF4-FFF2-40B4-BE49-F238E27FC236}">
                <a16:creationId xmlns:a16="http://schemas.microsoft.com/office/drawing/2014/main" id="{67382293-FF24-46BB-B119-4A519D9A453A}"/>
              </a:ext>
            </a:extLst>
          </p:cNvPr>
          <p:cNvSpPr/>
          <p:nvPr/>
        </p:nvSpPr>
        <p:spPr>
          <a:xfrm>
            <a:off x="4619330" y="173014"/>
            <a:ext cx="3401288" cy="914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Rockwell" panose="02060603020205020403"/>
                <a:ea typeface="+mn-ea"/>
                <a:cs typeface="+mn-cs"/>
              </a:rPr>
              <a:t>Angry outbursts, avoidance</a:t>
            </a: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“I hate school, I hate life, everyone hates me, I hate myself, I hate everyone.”</a:t>
            </a:r>
          </a:p>
        </p:txBody>
      </p:sp>
      <p:cxnSp>
        <p:nvCxnSpPr>
          <p:cNvPr id="17" name="Straight Arrow Connector 16">
            <a:extLst>
              <a:ext uri="{FF2B5EF4-FFF2-40B4-BE49-F238E27FC236}">
                <a16:creationId xmlns:a16="http://schemas.microsoft.com/office/drawing/2014/main" id="{2A1D71E7-C775-4740-98F3-B0E553BF1DD4}"/>
              </a:ext>
            </a:extLst>
          </p:cNvPr>
          <p:cNvCxnSpPr>
            <a:cxnSpLocks/>
          </p:cNvCxnSpPr>
          <p:nvPr/>
        </p:nvCxnSpPr>
        <p:spPr>
          <a:xfrm flipH="1" flipV="1">
            <a:off x="3963758" y="5218462"/>
            <a:ext cx="643401" cy="457202"/>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cxnSp>
        <p:nvCxnSpPr>
          <p:cNvPr id="82" name="Straight Arrow Connector 81">
            <a:extLst>
              <a:ext uri="{FF2B5EF4-FFF2-40B4-BE49-F238E27FC236}">
                <a16:creationId xmlns:a16="http://schemas.microsoft.com/office/drawing/2014/main" id="{B7D4DAAF-8F97-4827-9EAD-D4025D9F95C1}"/>
              </a:ext>
            </a:extLst>
          </p:cNvPr>
          <p:cNvCxnSpPr>
            <a:cxnSpLocks/>
          </p:cNvCxnSpPr>
          <p:nvPr/>
        </p:nvCxnSpPr>
        <p:spPr>
          <a:xfrm flipH="1" flipV="1">
            <a:off x="4004544" y="4435187"/>
            <a:ext cx="609601" cy="293768"/>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cxnSp>
        <p:nvCxnSpPr>
          <p:cNvPr id="83" name="Straight Arrow Connector 82">
            <a:extLst>
              <a:ext uri="{FF2B5EF4-FFF2-40B4-BE49-F238E27FC236}">
                <a16:creationId xmlns:a16="http://schemas.microsoft.com/office/drawing/2014/main" id="{42E64C04-763E-483B-9A76-0B4B0EF9629B}"/>
              </a:ext>
            </a:extLst>
          </p:cNvPr>
          <p:cNvCxnSpPr>
            <a:cxnSpLocks/>
            <a:stCxn id="78" idx="1"/>
          </p:cNvCxnSpPr>
          <p:nvPr/>
        </p:nvCxnSpPr>
        <p:spPr>
          <a:xfrm flipH="1">
            <a:off x="4017967" y="3849280"/>
            <a:ext cx="602527" cy="0"/>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cxnSp>
        <p:nvCxnSpPr>
          <p:cNvPr id="85" name="Straight Arrow Connector 84">
            <a:extLst>
              <a:ext uri="{FF2B5EF4-FFF2-40B4-BE49-F238E27FC236}">
                <a16:creationId xmlns:a16="http://schemas.microsoft.com/office/drawing/2014/main" id="{3D2BFDB6-9E37-45C4-BC72-51AA73C2E9FF}"/>
              </a:ext>
            </a:extLst>
          </p:cNvPr>
          <p:cNvCxnSpPr>
            <a:cxnSpLocks/>
          </p:cNvCxnSpPr>
          <p:nvPr/>
        </p:nvCxnSpPr>
        <p:spPr>
          <a:xfrm flipH="1">
            <a:off x="3408218" y="2748944"/>
            <a:ext cx="1198940" cy="129764"/>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cxnSp>
        <p:nvCxnSpPr>
          <p:cNvPr id="88" name="Straight Arrow Connector 87">
            <a:extLst>
              <a:ext uri="{FF2B5EF4-FFF2-40B4-BE49-F238E27FC236}">
                <a16:creationId xmlns:a16="http://schemas.microsoft.com/office/drawing/2014/main" id="{1436E11E-FC5E-46E0-944A-D509A7BA7996}"/>
              </a:ext>
            </a:extLst>
          </p:cNvPr>
          <p:cNvCxnSpPr>
            <a:cxnSpLocks/>
          </p:cNvCxnSpPr>
          <p:nvPr/>
        </p:nvCxnSpPr>
        <p:spPr>
          <a:xfrm flipH="1">
            <a:off x="3921651" y="1612081"/>
            <a:ext cx="823913" cy="13539"/>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cxnSp>
        <p:nvCxnSpPr>
          <p:cNvPr id="91" name="Straight Arrow Connector 90">
            <a:extLst>
              <a:ext uri="{FF2B5EF4-FFF2-40B4-BE49-F238E27FC236}">
                <a16:creationId xmlns:a16="http://schemas.microsoft.com/office/drawing/2014/main" id="{DE69C5DE-E595-4583-9D9F-05FC3C4CC978}"/>
              </a:ext>
            </a:extLst>
          </p:cNvPr>
          <p:cNvCxnSpPr>
            <a:cxnSpLocks/>
          </p:cNvCxnSpPr>
          <p:nvPr/>
        </p:nvCxnSpPr>
        <p:spPr>
          <a:xfrm flipH="1">
            <a:off x="3921650" y="542347"/>
            <a:ext cx="690564" cy="457202"/>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sp>
        <p:nvSpPr>
          <p:cNvPr id="3" name="Rectangle 2">
            <a:extLst>
              <a:ext uri="{FF2B5EF4-FFF2-40B4-BE49-F238E27FC236}">
                <a16:creationId xmlns:a16="http://schemas.microsoft.com/office/drawing/2014/main" id="{DD02FD98-1043-409F-A408-E1210D8A5664}"/>
              </a:ext>
            </a:extLst>
          </p:cNvPr>
          <p:cNvSpPr/>
          <p:nvPr/>
        </p:nvSpPr>
        <p:spPr>
          <a:xfrm>
            <a:off x="6463239" y="3141838"/>
            <a:ext cx="793690" cy="76367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79" name="Rectangle 78">
            <a:extLst>
              <a:ext uri="{FF2B5EF4-FFF2-40B4-BE49-F238E27FC236}">
                <a16:creationId xmlns:a16="http://schemas.microsoft.com/office/drawing/2014/main" id="{2299E718-24A8-4FE7-9294-2531FF1980FD}"/>
              </a:ext>
            </a:extLst>
          </p:cNvPr>
          <p:cNvSpPr/>
          <p:nvPr/>
        </p:nvSpPr>
        <p:spPr>
          <a:xfrm>
            <a:off x="4659314" y="2443937"/>
            <a:ext cx="2925529" cy="105435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I want my teacher’s attention</a:t>
            </a:r>
            <a:b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b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I must do everything by myself</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I can not make mistakes / I must avoid tricky activities: I can’t cope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sp>
        <p:nvSpPr>
          <p:cNvPr id="78" name="Rectangle 77">
            <a:extLst>
              <a:ext uri="{FF2B5EF4-FFF2-40B4-BE49-F238E27FC236}">
                <a16:creationId xmlns:a16="http://schemas.microsoft.com/office/drawing/2014/main" id="{4CA56250-82C2-4FA0-AAD2-08D103A49E29}"/>
              </a:ext>
            </a:extLst>
          </p:cNvPr>
          <p:cNvSpPr/>
          <p:nvPr/>
        </p:nvSpPr>
        <p:spPr>
          <a:xfrm>
            <a:off x="4620494" y="3392080"/>
            <a:ext cx="2612026" cy="914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I can’t trust other people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I will get hurt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ckwell" panose="02060603020205020403"/>
                <a:ea typeface="+mn-ea"/>
                <a:cs typeface="+mn-cs"/>
              </a:rPr>
              <a:t>People don’t care about me</a:t>
            </a:r>
          </a:p>
        </p:txBody>
      </p:sp>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59C98356-D351-47F2-ACFB-6432A0099100}"/>
                  </a:ext>
                </a:extLst>
              </p:cNvPr>
              <p:cNvGraphicFramePr>
                <a:graphicFrameLocks noChangeAspect="1"/>
              </p:cNvGraphicFramePr>
              <p:nvPr/>
            </p:nvGraphicFramePr>
            <p:xfrm>
              <a:off x="11214626" y="6319443"/>
              <a:ext cx="883575" cy="497011"/>
            </p:xfrm>
            <a:graphic>
              <a:graphicData uri="http://schemas.microsoft.com/office/powerpoint/2016/slidezoom">
                <pslz:sldZm>
                  <pslz:sldZmObj sldId="267" cId="1447555206">
                    <pslz:zmPr id="{61A94E08-5156-453D-9B28-F0C683712C29}" returnToParent="0" transitionDur="1000">
                      <p166:blipFill xmlns:p166="http://schemas.microsoft.com/office/powerpoint/2016/6/main">
                        <a:blip r:embed="rId4"/>
                        <a:stretch>
                          <a:fillRect/>
                        </a:stretch>
                      </p166:blipFill>
                      <p166:spPr xmlns:p166="http://schemas.microsoft.com/office/powerpoint/2016/6/main">
                        <a:xfrm>
                          <a:off x="0" y="0"/>
                          <a:ext cx="883575" cy="497011"/>
                        </a:xfrm>
                        <a:prstGeom prst="rect">
                          <a:avLst/>
                        </a:prstGeom>
                        <a:ln w="3175">
                          <a:solidFill>
                            <a:prstClr val="ltGray"/>
                          </a:solidFill>
                        </a:ln>
                      </p166:spPr>
                    </pslz:zmPr>
                  </pslz:sldZmObj>
                </pslz:sldZm>
              </a:graphicData>
            </a:graphic>
          </p:graphicFrame>
        </mc:Choice>
        <mc:Fallback xmlns="">
          <p:pic>
            <p:nvPicPr>
              <p:cNvPr id="7" name="Slide Zoom 6">
                <a:hlinkClick r:id="rId5" action="ppaction://hlinksldjump"/>
                <a:extLst>
                  <a:ext uri="{FF2B5EF4-FFF2-40B4-BE49-F238E27FC236}">
                    <a16:creationId xmlns:a16="http://schemas.microsoft.com/office/drawing/2014/main" id="{59C98356-D351-47F2-ACFB-6432A0099100}"/>
                  </a:ext>
                </a:extLst>
              </p:cNvPr>
              <p:cNvPicPr>
                <a:picLocks noGrp="1" noRot="1" noChangeAspect="1" noMove="1" noResize="1" noEditPoints="1" noAdjustHandles="1" noChangeArrowheads="1" noChangeShapeType="1"/>
              </p:cNvPicPr>
              <p:nvPr/>
            </p:nvPicPr>
            <p:blipFill>
              <a:blip r:embed="rId6"/>
              <a:stretch>
                <a:fillRect/>
              </a:stretch>
            </p:blipFill>
            <p:spPr>
              <a:xfrm>
                <a:off x="11214626" y="6319443"/>
                <a:ext cx="883575" cy="497011"/>
              </a:xfrm>
              <a:prstGeom prst="rect">
                <a:avLst/>
              </a:prstGeom>
              <a:ln w="3175">
                <a:solidFill>
                  <a:prstClr val="ltGray"/>
                </a:solidFill>
              </a:ln>
            </p:spPr>
          </p:pic>
        </mc:Fallback>
      </mc:AlternateContent>
      <p:sp>
        <p:nvSpPr>
          <p:cNvPr id="37" name="Arrow: Right 36">
            <a:extLst>
              <a:ext uri="{FF2B5EF4-FFF2-40B4-BE49-F238E27FC236}">
                <a16:creationId xmlns:a16="http://schemas.microsoft.com/office/drawing/2014/main" id="{3BAD8325-56A7-4F36-A635-0100AEDFCE02}"/>
              </a:ext>
            </a:extLst>
          </p:cNvPr>
          <p:cNvSpPr/>
          <p:nvPr/>
        </p:nvSpPr>
        <p:spPr>
          <a:xfrm flipH="1">
            <a:off x="7552791" y="330696"/>
            <a:ext cx="3401288" cy="1641830"/>
          </a:xfrm>
          <a:prstGeom prst="rightArrow">
            <a:avLst/>
          </a:prstGeom>
          <a:solidFill>
            <a:schemeClr val="accent5">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Punitive consequence= reinforced belief</a:t>
            </a:r>
          </a:p>
        </p:txBody>
      </p:sp>
      <p:sp>
        <p:nvSpPr>
          <p:cNvPr id="38" name="Arrow: Right 37">
            <a:extLst>
              <a:ext uri="{FF2B5EF4-FFF2-40B4-BE49-F238E27FC236}">
                <a16:creationId xmlns:a16="http://schemas.microsoft.com/office/drawing/2014/main" id="{73532BD1-4A65-45A6-9265-8915DF643F68}"/>
              </a:ext>
            </a:extLst>
          </p:cNvPr>
          <p:cNvSpPr/>
          <p:nvPr/>
        </p:nvSpPr>
        <p:spPr>
          <a:xfrm flipH="1">
            <a:off x="7501707" y="2400061"/>
            <a:ext cx="3401287" cy="1774178"/>
          </a:xfrm>
          <a:prstGeom prst="rightArrow">
            <a:avLst/>
          </a:prstGeom>
          <a:solidFill>
            <a:schemeClr val="accent5">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Trebuchet MS" panose="020B0603020202020204"/>
                <a:ea typeface="+mn-ea"/>
                <a:cs typeface="+mn-cs"/>
              </a:rPr>
              <a:t>Proactive attempts to subdue these = reduced ‘crises’ </a:t>
            </a:r>
          </a:p>
        </p:txBody>
      </p:sp>
      <p:sp>
        <p:nvSpPr>
          <p:cNvPr id="39" name="Arrow: Right 38">
            <a:extLst>
              <a:ext uri="{FF2B5EF4-FFF2-40B4-BE49-F238E27FC236}">
                <a16:creationId xmlns:a16="http://schemas.microsoft.com/office/drawing/2014/main" id="{55136E4A-50B9-4B9E-BEA4-6429B6AB8CD0}"/>
              </a:ext>
            </a:extLst>
          </p:cNvPr>
          <p:cNvSpPr/>
          <p:nvPr/>
        </p:nvSpPr>
        <p:spPr>
          <a:xfrm flipH="1">
            <a:off x="7499750" y="4450706"/>
            <a:ext cx="3401285" cy="1774178"/>
          </a:xfrm>
          <a:prstGeom prst="rightArrow">
            <a:avLst/>
          </a:prstGeom>
          <a:solidFill>
            <a:schemeClr val="accent5">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Trebuchet MS" panose="020B0603020202020204"/>
                <a:ea typeface="+mn-ea"/>
                <a:cs typeface="+mn-cs"/>
              </a:rPr>
              <a:t>Change of experience = de-activation of IWM and change to a new one</a:t>
            </a:r>
          </a:p>
        </p:txBody>
      </p:sp>
      <p:sp>
        <p:nvSpPr>
          <p:cNvPr id="40" name="Arrow: Right 39">
            <a:extLst>
              <a:ext uri="{FF2B5EF4-FFF2-40B4-BE49-F238E27FC236}">
                <a16:creationId xmlns:a16="http://schemas.microsoft.com/office/drawing/2014/main" id="{FAEAF80F-5944-465A-9613-B95FF221A7ED}"/>
              </a:ext>
            </a:extLst>
          </p:cNvPr>
          <p:cNvSpPr/>
          <p:nvPr/>
        </p:nvSpPr>
        <p:spPr>
          <a:xfrm flipH="1">
            <a:off x="7556180" y="341241"/>
            <a:ext cx="3401284" cy="162711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Focus on behaviour = limited change</a:t>
            </a:r>
          </a:p>
        </p:txBody>
      </p:sp>
      <p:sp>
        <p:nvSpPr>
          <p:cNvPr id="41" name="Arrow: Right 40">
            <a:extLst>
              <a:ext uri="{FF2B5EF4-FFF2-40B4-BE49-F238E27FC236}">
                <a16:creationId xmlns:a16="http://schemas.microsoft.com/office/drawing/2014/main" id="{072906CA-1197-4EE9-B4A2-0CB887C2B8E7}"/>
              </a:ext>
            </a:extLst>
          </p:cNvPr>
          <p:cNvSpPr/>
          <p:nvPr/>
        </p:nvSpPr>
        <p:spPr>
          <a:xfrm flipH="1">
            <a:off x="7499750" y="2398630"/>
            <a:ext cx="3401283" cy="176164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Focus on emotional response = gradual change</a:t>
            </a:r>
          </a:p>
        </p:txBody>
      </p:sp>
      <p:sp>
        <p:nvSpPr>
          <p:cNvPr id="42" name="Arrow: Right 41">
            <a:extLst>
              <a:ext uri="{FF2B5EF4-FFF2-40B4-BE49-F238E27FC236}">
                <a16:creationId xmlns:a16="http://schemas.microsoft.com/office/drawing/2014/main" id="{D4ED098B-BA83-4D84-80AC-698968ABC326}"/>
              </a:ext>
            </a:extLst>
          </p:cNvPr>
          <p:cNvSpPr/>
          <p:nvPr/>
        </p:nvSpPr>
        <p:spPr>
          <a:xfrm flipH="1">
            <a:off x="7453822" y="4413437"/>
            <a:ext cx="3513509" cy="187311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Focus on experience = longer lasting change</a:t>
            </a:r>
          </a:p>
        </p:txBody>
      </p:sp>
      <p:cxnSp>
        <p:nvCxnSpPr>
          <p:cNvPr id="9" name="Straight Connector 8">
            <a:extLst>
              <a:ext uri="{FF2B5EF4-FFF2-40B4-BE49-F238E27FC236}">
                <a16:creationId xmlns:a16="http://schemas.microsoft.com/office/drawing/2014/main" id="{3E42AE7C-2E80-41B0-8293-36887778B8F6}"/>
              </a:ext>
            </a:extLst>
          </p:cNvPr>
          <p:cNvCxnSpPr>
            <a:cxnSpLocks/>
          </p:cNvCxnSpPr>
          <p:nvPr/>
        </p:nvCxnSpPr>
        <p:spPr>
          <a:xfrm flipH="1">
            <a:off x="1034957" y="2310765"/>
            <a:ext cx="10609757" cy="132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1362543-EB40-45FC-95ED-B8C4CF9A2551}"/>
              </a:ext>
            </a:extLst>
          </p:cNvPr>
          <p:cNvCxnSpPr>
            <a:cxnSpLocks/>
          </p:cNvCxnSpPr>
          <p:nvPr/>
        </p:nvCxnSpPr>
        <p:spPr>
          <a:xfrm flipH="1">
            <a:off x="1072912" y="4293541"/>
            <a:ext cx="10609757" cy="132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365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xEl>
                                              <p:pRg st="1" end="1"/>
                                            </p:txEl>
                                          </p:spTgt>
                                        </p:tgtEl>
                                        <p:attrNameLst>
                                          <p:attrName>style.visibility</p:attrName>
                                        </p:attrNameLst>
                                      </p:cBhvr>
                                      <p:to>
                                        <p:strVal val="visible"/>
                                      </p:to>
                                    </p:set>
                                    <p:animEffect transition="in" filter="fade">
                                      <p:cBhvr>
                                        <p:cTn id="10" dur="500"/>
                                        <p:tgtEl>
                                          <p:spTgt spid="1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xEl>
                                              <p:pRg st="2" end="2"/>
                                            </p:txEl>
                                          </p:spTgt>
                                        </p:tgtEl>
                                        <p:attrNameLst>
                                          <p:attrName>style.visibility</p:attrName>
                                        </p:attrNameLst>
                                      </p:cBhvr>
                                      <p:to>
                                        <p:strVal val="visible"/>
                                      </p:to>
                                    </p:set>
                                    <p:animEffect transition="in" filter="fade">
                                      <p:cBhvr>
                                        <p:cTn id="13" dur="500"/>
                                        <p:tgtEl>
                                          <p:spTgt spid="1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xEl>
                                              <p:pRg st="3" end="3"/>
                                            </p:txEl>
                                          </p:spTgt>
                                        </p:tgtEl>
                                        <p:attrNameLst>
                                          <p:attrName>style.visibility</p:attrName>
                                        </p:attrNameLst>
                                      </p:cBhvr>
                                      <p:to>
                                        <p:strVal val="visible"/>
                                      </p:to>
                                    </p:set>
                                    <p:animEffect transition="in" filter="fade">
                                      <p:cBhvr>
                                        <p:cTn id="16" dur="500"/>
                                        <p:tgtEl>
                                          <p:spTgt spid="15">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xEl>
                                              <p:pRg st="4" end="4"/>
                                            </p:txEl>
                                          </p:spTgt>
                                        </p:tgtEl>
                                        <p:attrNameLst>
                                          <p:attrName>style.visibility</p:attrName>
                                        </p:attrNameLst>
                                      </p:cBhvr>
                                      <p:to>
                                        <p:strVal val="visible"/>
                                      </p:to>
                                    </p:set>
                                    <p:animEffect transition="in" filter="fade">
                                      <p:cBhvr>
                                        <p:cTn id="19" dur="500"/>
                                        <p:tgtEl>
                                          <p:spTgt spid="1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fade">
                                      <p:cBhvr>
                                        <p:cTn id="29" dur="500"/>
                                        <p:tgtEl>
                                          <p:spTgt spid="7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fade">
                                      <p:cBhvr>
                                        <p:cTn id="34" dur="500"/>
                                        <p:tgtEl>
                                          <p:spTgt spid="8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500"/>
                                        <p:tgtEl>
                                          <p:spTgt spid="7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3"/>
                                        </p:tgtEl>
                                        <p:attrNameLst>
                                          <p:attrName>style.visibility</p:attrName>
                                        </p:attrNameLst>
                                      </p:cBhvr>
                                      <p:to>
                                        <p:strVal val="visible"/>
                                      </p:to>
                                    </p:set>
                                    <p:animEffect transition="in" filter="fade">
                                      <p:cBhvr>
                                        <p:cTn id="44" dur="500"/>
                                        <p:tgtEl>
                                          <p:spTgt spid="8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fade">
                                      <p:cBhvr>
                                        <p:cTn id="49" dur="500"/>
                                        <p:tgtEl>
                                          <p:spTgt spid="7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fade">
                                      <p:cBhvr>
                                        <p:cTn id="54" dur="500"/>
                                        <p:tgtEl>
                                          <p:spTgt spid="8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fade">
                                      <p:cBhvr>
                                        <p:cTn id="59" dur="500"/>
                                        <p:tgtEl>
                                          <p:spTgt spid="8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fade">
                                      <p:cBhvr>
                                        <p:cTn id="64" dur="500"/>
                                        <p:tgtEl>
                                          <p:spTgt spid="88"/>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81"/>
                                        </p:tgtEl>
                                        <p:attrNameLst>
                                          <p:attrName>style.visibility</p:attrName>
                                        </p:attrNameLst>
                                      </p:cBhvr>
                                      <p:to>
                                        <p:strVal val="visible"/>
                                      </p:to>
                                    </p:set>
                                    <p:animEffect transition="in" filter="fade">
                                      <p:cBhvr>
                                        <p:cTn id="69" dur="500"/>
                                        <p:tgtEl>
                                          <p:spTgt spid="8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91"/>
                                        </p:tgtEl>
                                        <p:attrNameLst>
                                          <p:attrName>style.visibility</p:attrName>
                                        </p:attrNameLst>
                                      </p:cBhvr>
                                      <p:to>
                                        <p:strVal val="visible"/>
                                      </p:to>
                                    </p:set>
                                    <p:animEffect transition="in" filter="fade">
                                      <p:cBhvr>
                                        <p:cTn id="74" dur="500"/>
                                        <p:tgtEl>
                                          <p:spTgt spid="9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500"/>
                                        <p:tgtEl>
                                          <p:spTgt spid="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fade">
                                      <p:cBhvr>
                                        <p:cTn id="94" dur="500"/>
                                        <p:tgtEl>
                                          <p:spTgt spid="38"/>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fade">
                                      <p:cBhvr>
                                        <p:cTn id="99" dur="500"/>
                                        <p:tgtEl>
                                          <p:spTgt spid="39"/>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500"/>
                                        <p:tgtEl>
                                          <p:spTgt spid="40"/>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500"/>
                                        <p:tgtEl>
                                          <p:spTgt spid="41"/>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42"/>
                                        </p:tgtEl>
                                        <p:attrNameLst>
                                          <p:attrName>style.visibility</p:attrName>
                                        </p:attrNameLst>
                                      </p:cBhvr>
                                      <p:to>
                                        <p:strVal val="visible"/>
                                      </p:to>
                                    </p:set>
                                    <p:animEffect transition="in" filter="fade">
                                      <p:cBhvr>
                                        <p:cTn id="11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80" grpId="0" animBg="1"/>
      <p:bldP spid="81" grpId="0" animBg="1"/>
      <p:bldP spid="79" grpId="0" animBg="1"/>
      <p:bldP spid="78" grpId="0" animBg="1"/>
      <p:bldP spid="37" grpId="0" animBg="1"/>
      <p:bldP spid="38" grpId="0" animBg="1"/>
      <p:bldP spid="39" grpId="0" animBg="1"/>
      <p:bldP spid="40" grpId="0" animBg="1"/>
      <p:bldP spid="41" grpId="0" animBg="1"/>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19436-D118-4408-B544-07736CE31903}"/>
              </a:ext>
            </a:extLst>
          </p:cNvPr>
          <p:cNvSpPr>
            <a:spLocks noGrp="1"/>
          </p:cNvSpPr>
          <p:nvPr>
            <p:ph type="title"/>
          </p:nvPr>
        </p:nvSpPr>
        <p:spPr/>
        <p:txBody>
          <a:bodyPr/>
          <a:lstStyle/>
          <a:p>
            <a:endParaRPr lang="en-GB" dirty="0"/>
          </a:p>
        </p:txBody>
      </p:sp>
      <p:pic>
        <p:nvPicPr>
          <p:cNvPr id="4" name="Online Media 3" title="Ian Wright breaks down when he meets Mr Pigden">
            <a:hlinkClick r:id="" action="ppaction://media"/>
            <a:extLst>
              <a:ext uri="{FF2B5EF4-FFF2-40B4-BE49-F238E27FC236}">
                <a16:creationId xmlns:a16="http://schemas.microsoft.com/office/drawing/2014/main" id="{9C4D4958-F6C0-4BD6-B595-E76DAD5C5B86}"/>
              </a:ext>
            </a:extLst>
          </p:cNvPr>
          <p:cNvPicPr>
            <a:picLocks noGrp="1" noRot="1" noChangeAspect="1"/>
          </p:cNvPicPr>
          <p:nvPr>
            <p:ph idx="1"/>
            <a:videoFile r:link="rId1"/>
          </p:nvPr>
        </p:nvPicPr>
        <p:blipFill>
          <a:blip r:embed="rId3"/>
          <a:stretch>
            <a:fillRect/>
          </a:stretch>
        </p:blipFill>
        <p:spPr>
          <a:xfrm>
            <a:off x="1273348" y="609600"/>
            <a:ext cx="7564438" cy="5673328"/>
          </a:xfrm>
          <a:prstGeom prst="rect">
            <a:avLst/>
          </a:prstGeom>
        </p:spPr>
      </p:pic>
    </p:spTree>
    <p:extLst>
      <p:ext uri="{BB962C8B-B14F-4D97-AF65-F5344CB8AC3E}">
        <p14:creationId xmlns:p14="http://schemas.microsoft.com/office/powerpoint/2010/main" val="113144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7" name="Straight Connector 26">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9"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Isosceles Triangle 34">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C33A58B-7040-43B9-8237-F3B70502C1EE}"/>
              </a:ext>
            </a:extLst>
          </p:cNvPr>
          <p:cNvSpPr>
            <a:spLocks noGrp="1"/>
          </p:cNvSpPr>
          <p:nvPr>
            <p:ph type="title"/>
          </p:nvPr>
        </p:nvSpPr>
        <p:spPr>
          <a:xfrm>
            <a:off x="187053" y="2833077"/>
            <a:ext cx="5682114" cy="2875534"/>
          </a:xfrm>
        </p:spPr>
        <p:txBody>
          <a:bodyPr vert="horz" lIns="91440" tIns="45720" rIns="91440" bIns="45720" rtlCol="0" anchor="b">
            <a:normAutofit fontScale="90000"/>
          </a:bodyPr>
          <a:lstStyle/>
          <a:p>
            <a:pPr algn="r"/>
            <a:r>
              <a:rPr lang="en-US" sz="5400" kern="1200" dirty="0">
                <a:solidFill>
                  <a:schemeClr val="accent1"/>
                </a:solidFill>
                <a:latin typeface="+mj-lt"/>
                <a:ea typeface="+mj-ea"/>
                <a:cs typeface="+mj-cs"/>
              </a:rPr>
              <a:t>“Connect before you correct”</a:t>
            </a:r>
            <a:br>
              <a:rPr lang="en-US" sz="5400" kern="1200" dirty="0">
                <a:solidFill>
                  <a:schemeClr val="accent1"/>
                </a:solidFill>
                <a:latin typeface="+mj-lt"/>
                <a:ea typeface="+mj-ea"/>
                <a:cs typeface="+mj-cs"/>
              </a:rPr>
            </a:br>
            <a:br>
              <a:rPr lang="en-US" sz="5400" kern="1200" dirty="0">
                <a:solidFill>
                  <a:schemeClr val="accent1"/>
                </a:solidFill>
                <a:latin typeface="+mj-lt"/>
                <a:ea typeface="+mj-ea"/>
                <a:cs typeface="+mj-cs"/>
              </a:rPr>
            </a:br>
            <a:r>
              <a:rPr lang="en-US" sz="5400" kern="1200" dirty="0">
                <a:solidFill>
                  <a:schemeClr val="accent1"/>
                </a:solidFill>
                <a:latin typeface="+mj-lt"/>
                <a:ea typeface="+mj-ea"/>
                <a:cs typeface="+mj-cs"/>
              </a:rPr>
              <a:t> Dan Hughes (2006)</a:t>
            </a:r>
          </a:p>
        </p:txBody>
      </p:sp>
      <p:pic>
        <p:nvPicPr>
          <p:cNvPr id="6" name="Graphic 5" descr="Handshake">
            <a:extLst>
              <a:ext uri="{FF2B5EF4-FFF2-40B4-BE49-F238E27FC236}">
                <a16:creationId xmlns:a16="http://schemas.microsoft.com/office/drawing/2014/main" id="{535ED226-002C-49B8-A7DA-7F7CBE40857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5998" y="1924043"/>
            <a:ext cx="3280613" cy="3280613"/>
          </a:xfrm>
          <a:prstGeom prst="rect">
            <a:avLst/>
          </a:prstGeom>
        </p:spPr>
      </p:pic>
    </p:spTree>
    <p:extLst>
      <p:ext uri="{BB962C8B-B14F-4D97-AF65-F5344CB8AC3E}">
        <p14:creationId xmlns:p14="http://schemas.microsoft.com/office/powerpoint/2010/main" val="1351929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387F876-FB80-4CE6-A576-1D1633458A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896" t="1803" r="13188" b="-1803"/>
          <a:stretch/>
        </p:blipFill>
        <p:spPr bwMode="auto">
          <a:xfrm>
            <a:off x="6629400" y="2014745"/>
            <a:ext cx="3494123" cy="350376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49C2E9B-F122-4A0A-AA95-6A341E50D6C9}"/>
              </a:ext>
            </a:extLst>
          </p:cNvPr>
          <p:cNvSpPr>
            <a:spLocks noGrp="1"/>
          </p:cNvSpPr>
          <p:nvPr>
            <p:ph type="title"/>
          </p:nvPr>
        </p:nvSpPr>
        <p:spPr>
          <a:xfrm>
            <a:off x="677334" y="609600"/>
            <a:ext cx="8596668" cy="899604"/>
          </a:xfrm>
        </p:spPr>
        <p:txBody>
          <a:bodyPr/>
          <a:lstStyle/>
          <a:p>
            <a:r>
              <a:rPr lang="en-GB" dirty="0"/>
              <a:t>Sensory &amp; Learning Breaks</a:t>
            </a:r>
          </a:p>
        </p:txBody>
      </p:sp>
      <p:sp>
        <p:nvSpPr>
          <p:cNvPr id="3" name="Content Placeholder 2">
            <a:extLst>
              <a:ext uri="{FF2B5EF4-FFF2-40B4-BE49-F238E27FC236}">
                <a16:creationId xmlns:a16="http://schemas.microsoft.com/office/drawing/2014/main" id="{CEF27D1E-02F7-4014-90E2-9D84AF02FCBC}"/>
              </a:ext>
            </a:extLst>
          </p:cNvPr>
          <p:cNvSpPr>
            <a:spLocks noGrp="1"/>
          </p:cNvSpPr>
          <p:nvPr>
            <p:ph sz="half" idx="1"/>
          </p:nvPr>
        </p:nvSpPr>
        <p:spPr>
          <a:xfrm>
            <a:off x="639234" y="1284858"/>
            <a:ext cx="7533216" cy="4739196"/>
          </a:xfrm>
        </p:spPr>
        <p:txBody>
          <a:bodyPr/>
          <a:lstStyle/>
          <a:p>
            <a:pPr marL="0" indent="0">
              <a:buNone/>
            </a:pPr>
            <a:r>
              <a:rPr lang="en-GB" sz="3000" b="1" dirty="0"/>
              <a:t>Why?</a:t>
            </a:r>
          </a:p>
          <a:p>
            <a:pPr marL="0" indent="0">
              <a:buNone/>
            </a:pPr>
            <a:endParaRPr lang="en-GB" sz="2000" dirty="0"/>
          </a:p>
          <a:p>
            <a:pPr lvl="1"/>
            <a:r>
              <a:rPr lang="en-GB" sz="1800" dirty="0"/>
              <a:t>‘Connection is a biological imperative’ – Dr Stephen </a:t>
            </a:r>
            <a:r>
              <a:rPr lang="en-GB" sz="1800" dirty="0" err="1"/>
              <a:t>Porges</a:t>
            </a:r>
            <a:endParaRPr lang="en-GB" sz="1800" dirty="0"/>
          </a:p>
          <a:p>
            <a:pPr lvl="2"/>
            <a:r>
              <a:rPr lang="en-GB" sz="1800" dirty="0"/>
              <a:t>Need to maximise safety cues</a:t>
            </a:r>
          </a:p>
          <a:p>
            <a:pPr lvl="2"/>
            <a:r>
              <a:rPr lang="en-GB" sz="1800" dirty="0"/>
              <a:t>Sensory and learning breaks help to develop stress regulatory systems in a child’s brain</a:t>
            </a:r>
          </a:p>
          <a:p>
            <a:pPr lvl="2"/>
            <a:endParaRPr lang="en-GB" sz="1800" dirty="0"/>
          </a:p>
          <a:p>
            <a:pPr lvl="1"/>
            <a:r>
              <a:rPr lang="en-GB" sz="1800" dirty="0"/>
              <a:t>The 3 R’s – Reaching the learning brain – Dr Bruce Perry</a:t>
            </a:r>
          </a:p>
          <a:p>
            <a:pPr lvl="2"/>
            <a:r>
              <a:rPr lang="en-GB" sz="1800" dirty="0"/>
              <a:t>Regulate, Relate &amp; Reason</a:t>
            </a:r>
          </a:p>
          <a:p>
            <a:endParaRPr lang="en-GB" dirty="0"/>
          </a:p>
        </p:txBody>
      </p:sp>
    </p:spTree>
    <p:extLst>
      <p:ext uri="{BB962C8B-B14F-4D97-AF65-F5344CB8AC3E}">
        <p14:creationId xmlns:p14="http://schemas.microsoft.com/office/powerpoint/2010/main" val="2615241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C2E9B-F122-4A0A-AA95-6A341E50D6C9}"/>
              </a:ext>
            </a:extLst>
          </p:cNvPr>
          <p:cNvSpPr>
            <a:spLocks noGrp="1"/>
          </p:cNvSpPr>
          <p:nvPr>
            <p:ph type="title"/>
          </p:nvPr>
        </p:nvSpPr>
        <p:spPr/>
        <p:txBody>
          <a:bodyPr/>
          <a:lstStyle/>
          <a:p>
            <a:r>
              <a:rPr lang="en-GB" dirty="0"/>
              <a:t>Sensory &amp; Learning Breaks</a:t>
            </a:r>
          </a:p>
        </p:txBody>
      </p:sp>
      <p:sp>
        <p:nvSpPr>
          <p:cNvPr id="3" name="Content Placeholder 2">
            <a:extLst>
              <a:ext uri="{FF2B5EF4-FFF2-40B4-BE49-F238E27FC236}">
                <a16:creationId xmlns:a16="http://schemas.microsoft.com/office/drawing/2014/main" id="{CEF27D1E-02F7-4014-90E2-9D84AF02FCBC}"/>
              </a:ext>
            </a:extLst>
          </p:cNvPr>
          <p:cNvSpPr>
            <a:spLocks noGrp="1"/>
          </p:cNvSpPr>
          <p:nvPr>
            <p:ph sz="half" idx="2"/>
          </p:nvPr>
        </p:nvSpPr>
        <p:spPr>
          <a:xfrm>
            <a:off x="677334" y="1414473"/>
            <a:ext cx="8596667" cy="1213318"/>
          </a:xfrm>
        </p:spPr>
        <p:txBody>
          <a:bodyPr>
            <a:normAutofit/>
          </a:bodyPr>
          <a:lstStyle/>
          <a:p>
            <a:r>
              <a:rPr lang="en-GB" sz="2000" dirty="0"/>
              <a:t>How?</a:t>
            </a:r>
          </a:p>
          <a:p>
            <a:pPr lvl="1"/>
            <a:r>
              <a:rPr lang="en-GB" sz="1800" dirty="0"/>
              <a:t>Playfulness, light, </a:t>
            </a:r>
            <a:r>
              <a:rPr lang="en-GB" sz="1800" dirty="0" err="1"/>
              <a:t>humourous</a:t>
            </a:r>
            <a:r>
              <a:rPr lang="en-GB" sz="1800" dirty="0"/>
              <a:t>, open, spontaneous, hopeful</a:t>
            </a:r>
          </a:p>
          <a:p>
            <a:pPr lvl="1"/>
            <a:r>
              <a:rPr lang="en-GB" sz="1800" dirty="0"/>
              <a:t>Individual, whole class, important for adults too</a:t>
            </a:r>
          </a:p>
          <a:p>
            <a:pPr lvl="2"/>
            <a:endParaRPr lang="en-GB" sz="1800" dirty="0"/>
          </a:p>
          <a:p>
            <a:endParaRPr lang="en-GB" dirty="0"/>
          </a:p>
        </p:txBody>
      </p:sp>
      <p:sp>
        <p:nvSpPr>
          <p:cNvPr id="6" name="Content Placeholder 5">
            <a:extLst>
              <a:ext uri="{FF2B5EF4-FFF2-40B4-BE49-F238E27FC236}">
                <a16:creationId xmlns:a16="http://schemas.microsoft.com/office/drawing/2014/main" id="{BF174AE3-1215-45C2-9A0C-D6441C90E60E}"/>
              </a:ext>
            </a:extLst>
          </p:cNvPr>
          <p:cNvSpPr>
            <a:spLocks noGrp="1"/>
          </p:cNvSpPr>
          <p:nvPr>
            <p:ph sz="quarter" idx="4"/>
          </p:nvPr>
        </p:nvSpPr>
        <p:spPr/>
        <p:txBody>
          <a:bodyPr>
            <a:normAutofit/>
          </a:bodyPr>
          <a:lstStyle/>
          <a:p>
            <a:r>
              <a:rPr lang="en-GB" dirty="0"/>
              <a:t>Swinging or rocking</a:t>
            </a:r>
          </a:p>
          <a:p>
            <a:r>
              <a:rPr lang="en-GB" dirty="0"/>
              <a:t>Playing or listening to music</a:t>
            </a:r>
          </a:p>
          <a:p>
            <a:r>
              <a:rPr lang="en-GB" dirty="0"/>
              <a:t>Dancing</a:t>
            </a:r>
          </a:p>
          <a:p>
            <a:r>
              <a:rPr lang="en-GB" dirty="0"/>
              <a:t>Blowing bubbles</a:t>
            </a:r>
          </a:p>
          <a:p>
            <a:r>
              <a:rPr lang="en-GB" dirty="0"/>
              <a:t>Interacting with a pet</a:t>
            </a:r>
          </a:p>
          <a:p>
            <a:r>
              <a:rPr lang="en-GB" dirty="0"/>
              <a:t>Kicking a ball</a:t>
            </a:r>
          </a:p>
          <a:p>
            <a:r>
              <a:rPr lang="en-GB" dirty="0"/>
              <a:t>Drumming</a:t>
            </a:r>
          </a:p>
          <a:p>
            <a:r>
              <a:rPr lang="en-GB" dirty="0"/>
              <a:t>Marching</a:t>
            </a:r>
          </a:p>
        </p:txBody>
      </p:sp>
      <p:sp>
        <p:nvSpPr>
          <p:cNvPr id="9" name="Content Placeholder 5">
            <a:extLst>
              <a:ext uri="{FF2B5EF4-FFF2-40B4-BE49-F238E27FC236}">
                <a16:creationId xmlns:a16="http://schemas.microsoft.com/office/drawing/2014/main" id="{04A9C3B2-776D-4886-B3FC-0C32B6D08047}"/>
              </a:ext>
            </a:extLst>
          </p:cNvPr>
          <p:cNvSpPr txBox="1">
            <a:spLocks/>
          </p:cNvSpPr>
          <p:nvPr/>
        </p:nvSpPr>
        <p:spPr>
          <a:xfrm>
            <a:off x="902767" y="2737245"/>
            <a:ext cx="4185617" cy="330411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dirty="0"/>
              <a:t>Breathing exercises</a:t>
            </a:r>
          </a:p>
          <a:p>
            <a:r>
              <a:rPr lang="en-GB" dirty="0"/>
              <a:t>Sensory toy / transitional object</a:t>
            </a:r>
          </a:p>
          <a:p>
            <a:r>
              <a:rPr lang="en-GB" dirty="0"/>
              <a:t>Strong sitting exercises</a:t>
            </a:r>
          </a:p>
          <a:p>
            <a:r>
              <a:rPr lang="en-GB" dirty="0"/>
              <a:t>Warm drink</a:t>
            </a:r>
          </a:p>
          <a:p>
            <a:r>
              <a:rPr lang="en-GB" dirty="0"/>
              <a:t>Favourite smells</a:t>
            </a:r>
          </a:p>
          <a:p>
            <a:r>
              <a:rPr lang="en-GB" dirty="0"/>
              <a:t>Star jumps</a:t>
            </a:r>
          </a:p>
          <a:p>
            <a:r>
              <a:rPr lang="en-GB" dirty="0"/>
              <a:t>Blankets / soft toys</a:t>
            </a:r>
          </a:p>
          <a:p>
            <a:r>
              <a:rPr lang="en-GB" dirty="0"/>
              <a:t>Puppets</a:t>
            </a:r>
          </a:p>
        </p:txBody>
      </p:sp>
    </p:spTree>
    <p:extLst>
      <p:ext uri="{BB962C8B-B14F-4D97-AF65-F5344CB8AC3E}">
        <p14:creationId xmlns:p14="http://schemas.microsoft.com/office/powerpoint/2010/main" val="2874975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172B7-333E-442E-8099-4A618B70D384}"/>
              </a:ext>
            </a:extLst>
          </p:cNvPr>
          <p:cNvSpPr>
            <a:spLocks noGrp="1"/>
          </p:cNvSpPr>
          <p:nvPr>
            <p:ph type="title"/>
          </p:nvPr>
        </p:nvSpPr>
        <p:spPr>
          <a:xfrm>
            <a:off x="175889" y="167149"/>
            <a:ext cx="8596668" cy="688257"/>
          </a:xfrm>
        </p:spPr>
        <p:txBody>
          <a:bodyPr/>
          <a:lstStyle/>
          <a:p>
            <a:r>
              <a:rPr lang="en-GB" dirty="0"/>
              <a:t>We feel it too…</a:t>
            </a:r>
          </a:p>
        </p:txBody>
      </p:sp>
      <p:sp>
        <p:nvSpPr>
          <p:cNvPr id="6" name="TextBox 5">
            <a:extLst>
              <a:ext uri="{FF2B5EF4-FFF2-40B4-BE49-F238E27FC236}">
                <a16:creationId xmlns:a16="http://schemas.microsoft.com/office/drawing/2014/main" id="{1CFCDA70-FFF5-43AE-A619-34EA86530A00}"/>
              </a:ext>
            </a:extLst>
          </p:cNvPr>
          <p:cNvSpPr txBox="1"/>
          <p:nvPr/>
        </p:nvSpPr>
        <p:spPr>
          <a:xfrm>
            <a:off x="305149" y="855406"/>
            <a:ext cx="9646648" cy="6124754"/>
          </a:xfrm>
          <a:prstGeom prst="rect">
            <a:avLst/>
          </a:prstGeom>
          <a:noFill/>
        </p:spPr>
        <p:txBody>
          <a:bodyPr wrap="square" rtlCol="0">
            <a:spAutoFit/>
          </a:bodyPr>
          <a:lstStyle/>
          <a:p>
            <a:r>
              <a:rPr lang="en-GB" sz="3200" b="1" dirty="0"/>
              <a:t>Dreikurs &amp; Cassel (1990)</a:t>
            </a:r>
          </a:p>
          <a:p>
            <a:endParaRPr lang="en-GB" sz="2400" dirty="0">
              <a:effectLst>
                <a:outerShdw blurRad="38100" dist="38100" dir="2700000" algn="tl">
                  <a:srgbClr val="000000">
                    <a:alpha val="43137"/>
                  </a:srgbClr>
                </a:outerShdw>
              </a:effectLst>
              <a:latin typeface="Bahnschrift SemiBold" panose="020B0502040204020203" pitchFamily="34" charset="0"/>
            </a:endParaRPr>
          </a:p>
          <a:p>
            <a:pPr marL="342900" indent="-342900">
              <a:buFont typeface="Arial" panose="020B0604020202020204" pitchFamily="34" charset="0"/>
              <a:buChar char="•"/>
            </a:pPr>
            <a:r>
              <a:rPr lang="en-GB" sz="2400" dirty="0">
                <a:effectLst>
                  <a:outerShdw blurRad="38100" dist="38100" dir="2700000" algn="tl">
                    <a:srgbClr val="000000">
                      <a:alpha val="43137"/>
                    </a:srgbClr>
                  </a:outerShdw>
                </a:effectLst>
                <a:latin typeface="Bahnschrift SemiBold" panose="020B0502040204020203" pitchFamily="34" charset="0"/>
              </a:rPr>
              <a:t>Children communicate big emotions, often without conscious thought, which is linked to their core beliefs about themselves.</a:t>
            </a:r>
          </a:p>
          <a:p>
            <a:pPr marL="342900" indent="-342900">
              <a:buFont typeface="Arial" panose="020B0604020202020204" pitchFamily="34" charset="0"/>
              <a:buChar char="•"/>
            </a:pPr>
            <a:endParaRPr lang="en-GB" sz="2400" dirty="0">
              <a:effectLst>
                <a:outerShdw blurRad="38100" dist="38100" dir="2700000" algn="tl">
                  <a:srgbClr val="000000">
                    <a:alpha val="43137"/>
                  </a:srgbClr>
                </a:outerShdw>
              </a:effectLst>
              <a:latin typeface="Bahnschrift SemiBold" panose="020B0502040204020203" pitchFamily="34" charset="0"/>
            </a:endParaRPr>
          </a:p>
          <a:p>
            <a:pPr marL="342900" indent="-342900">
              <a:buFont typeface="Arial" panose="020B0604020202020204" pitchFamily="34" charset="0"/>
              <a:buChar char="•"/>
            </a:pPr>
            <a:r>
              <a:rPr lang="en-GB" sz="2400" dirty="0">
                <a:effectLst>
                  <a:outerShdw blurRad="38100" dist="38100" dir="2700000" algn="tl">
                    <a:srgbClr val="000000">
                      <a:alpha val="43137"/>
                    </a:srgbClr>
                  </a:outerShdw>
                </a:effectLst>
                <a:latin typeface="Bahnschrift SemiBold" panose="020B0502040204020203" pitchFamily="34" charset="0"/>
              </a:rPr>
              <a:t>The change in behaviour starts with us, we need to monitor our own reactions and recognise our impact. </a:t>
            </a:r>
          </a:p>
          <a:p>
            <a:pPr marL="342900" indent="-342900">
              <a:buFont typeface="Arial" panose="020B0604020202020204" pitchFamily="34" charset="0"/>
              <a:buChar char="•"/>
            </a:pPr>
            <a:endParaRPr lang="en-GB" sz="2400" dirty="0">
              <a:effectLst>
                <a:outerShdw blurRad="38100" dist="38100" dir="2700000" algn="tl">
                  <a:srgbClr val="000000">
                    <a:alpha val="43137"/>
                  </a:srgbClr>
                </a:outerShdw>
              </a:effectLst>
              <a:latin typeface="Bahnschrift SemiBold" panose="020B0502040204020203" pitchFamily="34" charset="0"/>
            </a:endParaRPr>
          </a:p>
          <a:p>
            <a:pPr marL="342900" indent="-342900">
              <a:buFont typeface="Arial" panose="020B0604020202020204" pitchFamily="34" charset="0"/>
              <a:buChar char="•"/>
            </a:pPr>
            <a:r>
              <a:rPr lang="en-GB" sz="2400" dirty="0">
                <a:effectLst>
                  <a:outerShdw blurRad="38100" dist="38100" dir="2700000" algn="tl">
                    <a:srgbClr val="000000">
                      <a:alpha val="43137"/>
                    </a:srgbClr>
                  </a:outerShdw>
                </a:effectLst>
                <a:latin typeface="Bahnschrift SemiBold" panose="020B0502040204020203" pitchFamily="34" charset="0"/>
              </a:rPr>
              <a:t>The way we feel can tell us the child’s need and internal struggle, even if they are unable to verbalise this. Instinctively, this feels personal and it often creates a reaction within us. </a:t>
            </a:r>
          </a:p>
          <a:p>
            <a:pPr marL="342900" indent="-342900">
              <a:buFont typeface="Arial" panose="020B0604020202020204" pitchFamily="34" charset="0"/>
              <a:buChar char="•"/>
            </a:pPr>
            <a:endParaRPr lang="en-GB" sz="2400" dirty="0">
              <a:effectLst>
                <a:outerShdw blurRad="38100" dist="38100" dir="2700000" algn="tl">
                  <a:srgbClr val="000000">
                    <a:alpha val="43137"/>
                  </a:srgbClr>
                </a:outerShdw>
              </a:effectLst>
              <a:latin typeface="Bahnschrift SemiBold" panose="020B0502040204020203" pitchFamily="34" charset="0"/>
            </a:endParaRPr>
          </a:p>
          <a:p>
            <a:pPr marL="342900" indent="-342900">
              <a:buFont typeface="Arial" panose="020B0604020202020204" pitchFamily="34" charset="0"/>
              <a:buChar char="•"/>
            </a:pPr>
            <a:r>
              <a:rPr lang="en-GB" sz="2400" dirty="0">
                <a:effectLst>
                  <a:outerShdw blurRad="38100" dist="38100" dir="2700000" algn="tl">
                    <a:srgbClr val="000000">
                      <a:alpha val="43137"/>
                    </a:srgbClr>
                  </a:outerShdw>
                </a:effectLst>
                <a:latin typeface="Bahnschrift SemiBold" panose="020B0502040204020203" pitchFamily="34" charset="0"/>
              </a:rPr>
              <a:t>Planned responses will support our understanding, allow us time to consider our own reactions and the child’s unmet need.</a:t>
            </a:r>
          </a:p>
          <a:p>
            <a:pPr marL="342900" indent="-342900">
              <a:buFont typeface="Arial" panose="020B0604020202020204" pitchFamily="34" charset="0"/>
              <a:buChar char="•"/>
            </a:pPr>
            <a:endParaRPr lang="en-GB" sz="2400" dirty="0">
              <a:effectLst>
                <a:outerShdw blurRad="38100" dist="38100" dir="2700000" algn="tl">
                  <a:srgbClr val="000000">
                    <a:alpha val="43137"/>
                  </a:srgbClr>
                </a:outerShdw>
              </a:effectLst>
              <a:latin typeface="Bahnschrift SemiBold" panose="020B0502040204020203" pitchFamily="34" charset="0"/>
            </a:endParaRPr>
          </a:p>
          <a:p>
            <a:pPr marL="342900" indent="-342900">
              <a:buFont typeface="Arial" panose="020B0604020202020204" pitchFamily="34" charset="0"/>
              <a:buChar char="•"/>
            </a:pPr>
            <a:endParaRPr lang="en-GB" sz="2400" dirty="0">
              <a:effectLst>
                <a:outerShdw blurRad="38100" dist="38100" dir="2700000" algn="tl">
                  <a:srgbClr val="000000">
                    <a:alpha val="43137"/>
                  </a:srgbClr>
                </a:outerShdw>
              </a:effectLst>
              <a:latin typeface="Bahnschrift SemiBold" panose="020B0502040204020203" pitchFamily="34" charset="0"/>
            </a:endParaRPr>
          </a:p>
        </p:txBody>
      </p:sp>
    </p:spTree>
    <p:extLst>
      <p:ext uri="{BB962C8B-B14F-4D97-AF65-F5344CB8AC3E}">
        <p14:creationId xmlns:p14="http://schemas.microsoft.com/office/powerpoint/2010/main" val="2733977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fade">
                                      <p:cBhvr>
                                        <p:cTn id="27" dur="500"/>
                                        <p:tgtEl>
                                          <p:spTgt spid="6">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6">
                                            <p:txEl>
                                              <p:pRg st="2" end="2"/>
                                            </p:txEl>
                                          </p:spTgt>
                                        </p:tgtEl>
                                      </p:cBhvr>
                                    </p:animEffect>
                                    <p:set>
                                      <p:cBhvr>
                                        <p:cTn id="32" dur="1" fill="hold">
                                          <p:stCondLst>
                                            <p:cond delay="499"/>
                                          </p:stCondLst>
                                        </p:cTn>
                                        <p:tgtEl>
                                          <p:spTgt spid="6">
                                            <p:txEl>
                                              <p:pRg st="2" end="2"/>
                                            </p:txEl>
                                          </p:spTgt>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6">
                                            <p:txEl>
                                              <p:pRg st="4" end="4"/>
                                            </p:txEl>
                                          </p:spTgt>
                                        </p:tgtEl>
                                      </p:cBhvr>
                                    </p:animEffect>
                                    <p:set>
                                      <p:cBhvr>
                                        <p:cTn id="35" dur="1" fill="hold">
                                          <p:stCondLst>
                                            <p:cond delay="499"/>
                                          </p:stCondLst>
                                        </p:cTn>
                                        <p:tgtEl>
                                          <p:spTgt spid="6">
                                            <p:txEl>
                                              <p:pRg st="4" end="4"/>
                                            </p:txEl>
                                          </p:spTgt>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6">
                                            <p:txEl>
                                              <p:pRg st="0" end="0"/>
                                            </p:txEl>
                                          </p:spTgt>
                                        </p:tgtEl>
                                      </p:cBhvr>
                                    </p:animEffect>
                                    <p:set>
                                      <p:cBhvr>
                                        <p:cTn id="38" dur="1" fill="hold">
                                          <p:stCondLst>
                                            <p:cond delay="499"/>
                                          </p:stCondLst>
                                        </p:cTn>
                                        <p:tgtEl>
                                          <p:spTgt spid="6">
                                            <p:txEl>
                                              <p:pRg st="0" end="0"/>
                                            </p:txEl>
                                          </p:spTgt>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6">
                                            <p:txEl>
                                              <p:pRg st="6" end="6"/>
                                            </p:txEl>
                                          </p:spTgt>
                                        </p:tgtEl>
                                      </p:cBhvr>
                                    </p:animEffect>
                                    <p:set>
                                      <p:cBhvr>
                                        <p:cTn id="41" dur="1" fill="hold">
                                          <p:stCondLst>
                                            <p:cond delay="499"/>
                                          </p:stCondLst>
                                        </p:cTn>
                                        <p:tgtEl>
                                          <p:spTgt spid="6">
                                            <p:txEl>
                                              <p:pRg st="6" end="6"/>
                                            </p:txEl>
                                          </p:spTgt>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6">
                                            <p:txEl>
                                              <p:pRg st="8" end="8"/>
                                            </p:txEl>
                                          </p:spTgt>
                                        </p:tgtEl>
                                      </p:cBhvr>
                                    </p:animEffect>
                                    <p:set>
                                      <p:cBhvr>
                                        <p:cTn id="44" dur="1" fill="hold">
                                          <p:stCondLst>
                                            <p:cond delay="499"/>
                                          </p:stCondLst>
                                        </p:cTn>
                                        <p:tgtEl>
                                          <p:spTgt spid="6">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 name="Table 96">
            <a:extLst>
              <a:ext uri="{FF2B5EF4-FFF2-40B4-BE49-F238E27FC236}">
                <a16:creationId xmlns:a16="http://schemas.microsoft.com/office/drawing/2014/main" id="{494098F9-3697-4AD7-BBD4-5AC18FCB54EB}"/>
              </a:ext>
            </a:extLst>
          </p:cNvPr>
          <p:cNvGraphicFramePr>
            <a:graphicFrameLocks noGrp="1"/>
          </p:cNvGraphicFramePr>
          <p:nvPr/>
        </p:nvGraphicFramePr>
        <p:xfrm>
          <a:off x="414885" y="235789"/>
          <a:ext cx="10579686" cy="5679269"/>
        </p:xfrm>
        <a:graphic>
          <a:graphicData uri="http://schemas.openxmlformats.org/drawingml/2006/table">
            <a:tbl>
              <a:tblPr firstRow="1" bandRow="1">
                <a:tableStyleId>{5C22544A-7EE6-4342-B048-85BDC9FD1C3A}</a:tableStyleId>
              </a:tblPr>
              <a:tblGrid>
                <a:gridCol w="1763281">
                  <a:extLst>
                    <a:ext uri="{9D8B030D-6E8A-4147-A177-3AD203B41FA5}">
                      <a16:colId xmlns:a16="http://schemas.microsoft.com/office/drawing/2014/main" val="88940896"/>
                    </a:ext>
                  </a:extLst>
                </a:gridCol>
                <a:gridCol w="1348805">
                  <a:extLst>
                    <a:ext uri="{9D8B030D-6E8A-4147-A177-3AD203B41FA5}">
                      <a16:colId xmlns:a16="http://schemas.microsoft.com/office/drawing/2014/main" val="1963545313"/>
                    </a:ext>
                  </a:extLst>
                </a:gridCol>
                <a:gridCol w="1518558">
                  <a:extLst>
                    <a:ext uri="{9D8B030D-6E8A-4147-A177-3AD203B41FA5}">
                      <a16:colId xmlns:a16="http://schemas.microsoft.com/office/drawing/2014/main" val="530491644"/>
                    </a:ext>
                  </a:extLst>
                </a:gridCol>
                <a:gridCol w="1545771">
                  <a:extLst>
                    <a:ext uri="{9D8B030D-6E8A-4147-A177-3AD203B41FA5}">
                      <a16:colId xmlns:a16="http://schemas.microsoft.com/office/drawing/2014/main" val="1567131622"/>
                    </a:ext>
                  </a:extLst>
                </a:gridCol>
                <a:gridCol w="1480457">
                  <a:extLst>
                    <a:ext uri="{9D8B030D-6E8A-4147-A177-3AD203B41FA5}">
                      <a16:colId xmlns:a16="http://schemas.microsoft.com/office/drawing/2014/main" val="1096457060"/>
                    </a:ext>
                  </a:extLst>
                </a:gridCol>
                <a:gridCol w="2922814">
                  <a:extLst>
                    <a:ext uri="{9D8B030D-6E8A-4147-A177-3AD203B41FA5}">
                      <a16:colId xmlns:a16="http://schemas.microsoft.com/office/drawing/2014/main" val="3471683965"/>
                    </a:ext>
                  </a:extLst>
                </a:gridCol>
              </a:tblGrid>
              <a:tr h="951469">
                <a:tc>
                  <a:txBody>
                    <a:bodyPr/>
                    <a:lstStyle/>
                    <a:p>
                      <a:r>
                        <a:rPr lang="en-GB" dirty="0"/>
                        <a:t>Faulty Belief</a:t>
                      </a:r>
                    </a:p>
                  </a:txBody>
                  <a:tcPr/>
                </a:tc>
                <a:tc>
                  <a:txBody>
                    <a:bodyPr/>
                    <a:lstStyle/>
                    <a:p>
                      <a:r>
                        <a:rPr lang="en-GB" dirty="0"/>
                        <a:t>Child’s Unmet Need </a:t>
                      </a:r>
                    </a:p>
                  </a:txBody>
                  <a:tcPr/>
                </a:tc>
                <a:tc>
                  <a:txBody>
                    <a:bodyPr/>
                    <a:lstStyle/>
                    <a:p>
                      <a:r>
                        <a:rPr lang="en-GB" dirty="0"/>
                        <a:t>Adult’s Feelings</a:t>
                      </a:r>
                    </a:p>
                  </a:txBody>
                  <a:tcPr/>
                </a:tc>
                <a:tc>
                  <a:txBody>
                    <a:bodyPr/>
                    <a:lstStyle/>
                    <a:p>
                      <a:r>
                        <a:rPr lang="en-GB" dirty="0"/>
                        <a:t>Adult’s instinctive reaction</a:t>
                      </a:r>
                    </a:p>
                  </a:txBody>
                  <a:tcPr/>
                </a:tc>
                <a:tc>
                  <a:txBody>
                    <a:bodyPr/>
                    <a:lstStyle/>
                    <a:p>
                      <a:r>
                        <a:rPr lang="en-GB" dirty="0"/>
                        <a:t>Child’ reaction</a:t>
                      </a:r>
                    </a:p>
                  </a:txBody>
                  <a:tcPr/>
                </a:tc>
                <a:tc>
                  <a:txBody>
                    <a:bodyPr/>
                    <a:lstStyle/>
                    <a:p>
                      <a:r>
                        <a:rPr lang="en-GB" dirty="0"/>
                        <a:t>Adult’s PLANNED reaction</a:t>
                      </a:r>
                    </a:p>
                  </a:txBody>
                  <a:tcPr/>
                </a:tc>
                <a:extLst>
                  <a:ext uri="{0D108BD9-81ED-4DB2-BD59-A6C34878D82A}">
                    <a16:rowId xmlns:a16="http://schemas.microsoft.com/office/drawing/2014/main" val="1436892528"/>
                  </a:ext>
                </a:extLst>
              </a:tr>
              <a:tr h="969569">
                <a:tc>
                  <a:txBody>
                    <a:bodyPr/>
                    <a:lstStyle/>
                    <a:p>
                      <a:r>
                        <a:rPr lang="en-GB" sz="1400" dirty="0"/>
                        <a:t>I only belong when noticed</a:t>
                      </a:r>
                    </a:p>
                  </a:txBody>
                  <a:tcPr>
                    <a:solidFill>
                      <a:srgbClr val="FFC000"/>
                    </a:solidFill>
                  </a:tcPr>
                </a:tc>
                <a:tc>
                  <a:txBody>
                    <a:bodyPr/>
                    <a:lstStyle/>
                    <a:p>
                      <a:pPr algn="ctr"/>
                      <a:r>
                        <a:rPr lang="en-GB" sz="1400" b="1" dirty="0"/>
                        <a:t> CONNECTION</a:t>
                      </a:r>
                    </a:p>
                    <a:p>
                      <a:pPr algn="ctr"/>
                      <a:r>
                        <a:rPr lang="en-GB" sz="1400" dirty="0"/>
                        <a:t>Reassurance </a:t>
                      </a:r>
                    </a:p>
                  </a:txBody>
                  <a:tcPr>
                    <a:solidFill>
                      <a:srgbClr val="FFC000"/>
                    </a:solidFill>
                  </a:tcPr>
                </a:tc>
                <a:tc>
                  <a:txBody>
                    <a:bodyPr/>
                    <a:lstStyle/>
                    <a:p>
                      <a:r>
                        <a:rPr lang="en-GB" sz="1400" dirty="0"/>
                        <a:t>Annoyance, irritation</a:t>
                      </a:r>
                    </a:p>
                  </a:txBody>
                  <a:tcPr>
                    <a:solidFill>
                      <a:srgbClr val="FFC000"/>
                    </a:solidFill>
                  </a:tcPr>
                </a:tc>
                <a:tc>
                  <a:txBody>
                    <a:bodyPr/>
                    <a:lstStyle/>
                    <a:p>
                      <a:r>
                        <a:rPr lang="en-GB" sz="1400" dirty="0"/>
                        <a:t>Remind, coax, nag, refuse</a:t>
                      </a:r>
                    </a:p>
                  </a:txBody>
                  <a:tcPr>
                    <a:solidFill>
                      <a:srgbClr val="FFC000"/>
                    </a:solidFill>
                  </a:tcPr>
                </a:tc>
                <a:tc>
                  <a:txBody>
                    <a:bodyPr/>
                    <a:lstStyle/>
                    <a:p>
                      <a:r>
                        <a:rPr lang="en-GB" sz="1400" dirty="0"/>
                        <a:t>‘push/pull’ relationship</a:t>
                      </a:r>
                    </a:p>
                  </a:txBody>
                  <a:tcPr>
                    <a:solidFill>
                      <a:srgbClr val="FFC000"/>
                    </a:solidFill>
                  </a:tcPr>
                </a:tc>
                <a:tc>
                  <a:txBody>
                    <a:bodyPr/>
                    <a:lstStyle/>
                    <a:p>
                      <a:r>
                        <a:rPr lang="en-GB" sz="1400" b="1" dirty="0"/>
                        <a:t>Tactically ignore / Positive Connection. </a:t>
                      </a:r>
                    </a:p>
                    <a:p>
                      <a:endParaRPr lang="en-GB" sz="1400" b="1" dirty="0"/>
                    </a:p>
                  </a:txBody>
                  <a:tcPr>
                    <a:solidFill>
                      <a:srgbClr val="FFC000"/>
                    </a:solidFill>
                  </a:tcPr>
                </a:tc>
                <a:extLst>
                  <a:ext uri="{0D108BD9-81ED-4DB2-BD59-A6C34878D82A}">
                    <a16:rowId xmlns:a16="http://schemas.microsoft.com/office/drawing/2014/main" val="3382563502"/>
                  </a:ext>
                </a:extLst>
              </a:tr>
              <a:tr h="1193314">
                <a:tc>
                  <a:txBody>
                    <a:bodyPr/>
                    <a:lstStyle/>
                    <a:p>
                      <a:r>
                        <a:rPr lang="en-GB" sz="1400" dirty="0">
                          <a:solidFill>
                            <a:schemeClr val="bg1"/>
                          </a:solidFill>
                        </a:rPr>
                        <a:t>I only belong when I am in charge</a:t>
                      </a:r>
                    </a:p>
                  </a:txBody>
                  <a:tcPr>
                    <a:solidFill>
                      <a:srgbClr val="C00000"/>
                    </a:solidFill>
                  </a:tcPr>
                </a:tc>
                <a:tc>
                  <a:txBody>
                    <a:bodyPr/>
                    <a:lstStyle/>
                    <a:p>
                      <a:pPr algn="ctr"/>
                      <a:r>
                        <a:rPr lang="en-GB" sz="1400" b="1" dirty="0">
                          <a:solidFill>
                            <a:schemeClr val="bg1"/>
                          </a:solidFill>
                        </a:rPr>
                        <a:t>CONTROL</a:t>
                      </a:r>
                    </a:p>
                    <a:p>
                      <a:pPr algn="ctr"/>
                      <a:endParaRPr lang="en-GB" sz="1400" dirty="0">
                        <a:solidFill>
                          <a:schemeClr val="bg1"/>
                        </a:solidFill>
                      </a:endParaRPr>
                    </a:p>
                    <a:p>
                      <a:pPr algn="ctr"/>
                      <a:r>
                        <a:rPr lang="en-GB" sz="1400" dirty="0">
                          <a:solidFill>
                            <a:schemeClr val="bg1"/>
                          </a:solidFill>
                        </a:rPr>
                        <a:t>Trust</a:t>
                      </a:r>
                    </a:p>
                  </a:txBody>
                  <a:tcPr>
                    <a:solidFill>
                      <a:srgbClr val="C00000"/>
                    </a:solidFill>
                  </a:tcPr>
                </a:tc>
                <a:tc>
                  <a:txBody>
                    <a:bodyPr/>
                    <a:lstStyle/>
                    <a:p>
                      <a:r>
                        <a:rPr lang="en-GB" sz="1400" dirty="0">
                          <a:solidFill>
                            <a:schemeClr val="bg1"/>
                          </a:solidFill>
                        </a:rPr>
                        <a:t>Anger, provocation, </a:t>
                      </a:r>
                    </a:p>
                    <a:p>
                      <a:r>
                        <a:rPr lang="en-GB" sz="1400" dirty="0">
                          <a:solidFill>
                            <a:schemeClr val="bg1"/>
                          </a:solidFill>
                        </a:rPr>
                        <a:t>loss</a:t>
                      </a:r>
                    </a:p>
                  </a:txBody>
                  <a:tcPr>
                    <a:solidFill>
                      <a:srgbClr val="C00000"/>
                    </a:solidFill>
                  </a:tcPr>
                </a:tc>
                <a:tc>
                  <a:txBody>
                    <a:bodyPr/>
                    <a:lstStyle/>
                    <a:p>
                      <a:r>
                        <a:rPr lang="en-GB" sz="1400" dirty="0">
                          <a:solidFill>
                            <a:schemeClr val="bg1"/>
                          </a:solidFill>
                        </a:rPr>
                        <a:t>Give in, ignore,</a:t>
                      </a:r>
                    </a:p>
                    <a:p>
                      <a:r>
                        <a:rPr lang="en-GB" sz="1400" dirty="0">
                          <a:solidFill>
                            <a:schemeClr val="bg1"/>
                          </a:solidFill>
                        </a:rPr>
                        <a:t>Demand: conflict</a:t>
                      </a:r>
                    </a:p>
                  </a:txBody>
                  <a:tcPr>
                    <a:solidFill>
                      <a:srgbClr val="C00000"/>
                    </a:solidFill>
                  </a:tcPr>
                </a:tc>
                <a:tc>
                  <a:txBody>
                    <a:bodyPr/>
                    <a:lstStyle/>
                    <a:p>
                      <a:r>
                        <a:rPr lang="en-GB" sz="1400" dirty="0">
                          <a:solidFill>
                            <a:schemeClr val="bg1"/>
                          </a:solidFill>
                        </a:rPr>
                        <a:t>Continues the power struggle</a:t>
                      </a:r>
                    </a:p>
                  </a:txBody>
                  <a:tcPr>
                    <a:solidFill>
                      <a:srgbClr val="C00000"/>
                    </a:solidFill>
                  </a:tcPr>
                </a:tc>
                <a:tc>
                  <a:txBody>
                    <a:bodyPr/>
                    <a:lstStyle/>
                    <a:p>
                      <a:r>
                        <a:rPr lang="en-GB" sz="1400" b="1" dirty="0">
                          <a:solidFill>
                            <a:schemeClr val="bg1"/>
                          </a:solidFill>
                        </a:rPr>
                        <a:t>Re-direct / Limit Choices / Take up time. When &amp; Then. </a:t>
                      </a:r>
                    </a:p>
                    <a:p>
                      <a:r>
                        <a:rPr lang="en-GB" sz="1400" b="1" dirty="0">
                          <a:solidFill>
                            <a:schemeClr val="bg1"/>
                          </a:solidFill>
                        </a:rPr>
                        <a:t>Having opportunity to experience control positively within the boundaries of the </a:t>
                      </a:r>
                      <a:r>
                        <a:rPr lang="en-GB" sz="1400" b="1" dirty="0" err="1">
                          <a:solidFill>
                            <a:schemeClr val="bg1"/>
                          </a:solidFill>
                        </a:rPr>
                        <a:t>adule.g</a:t>
                      </a:r>
                      <a:r>
                        <a:rPr lang="en-GB" sz="1400" b="1" dirty="0">
                          <a:solidFill>
                            <a:schemeClr val="bg1"/>
                          </a:solidFill>
                        </a:rPr>
                        <a:t>. </a:t>
                      </a:r>
                      <a:r>
                        <a:rPr lang="en-GB" sz="1400" b="1" dirty="0" err="1">
                          <a:solidFill>
                            <a:schemeClr val="bg1"/>
                          </a:solidFill>
                        </a:rPr>
                        <a:t>reponsabilities</a:t>
                      </a:r>
                      <a:endParaRPr lang="en-GB" sz="1400" b="1" dirty="0">
                        <a:solidFill>
                          <a:schemeClr val="bg1"/>
                        </a:solidFill>
                      </a:endParaRPr>
                    </a:p>
                  </a:txBody>
                  <a:tcPr>
                    <a:solidFill>
                      <a:srgbClr val="C00000"/>
                    </a:solidFill>
                  </a:tcPr>
                </a:tc>
                <a:extLst>
                  <a:ext uri="{0D108BD9-81ED-4DB2-BD59-A6C34878D82A}">
                    <a16:rowId xmlns:a16="http://schemas.microsoft.com/office/drawing/2014/main" val="1836329163"/>
                  </a:ext>
                </a:extLst>
              </a:tr>
              <a:tr h="969569">
                <a:tc>
                  <a:txBody>
                    <a:bodyPr/>
                    <a:lstStyle/>
                    <a:p>
                      <a:r>
                        <a:rPr lang="en-GB" sz="1400" dirty="0"/>
                        <a:t>I only belong when others hurt as I do</a:t>
                      </a:r>
                    </a:p>
                  </a:txBody>
                  <a:tcPr>
                    <a:solidFill>
                      <a:schemeClr val="accent1">
                        <a:lumMod val="40000"/>
                        <a:lumOff val="60000"/>
                      </a:schemeClr>
                    </a:solidFill>
                  </a:tcPr>
                </a:tc>
                <a:tc>
                  <a:txBody>
                    <a:bodyPr/>
                    <a:lstStyle/>
                    <a:p>
                      <a:pPr algn="ctr"/>
                      <a:r>
                        <a:rPr lang="en-GB" sz="1400" b="1" dirty="0"/>
                        <a:t>REVENGE</a:t>
                      </a:r>
                    </a:p>
                    <a:p>
                      <a:pPr algn="ctr"/>
                      <a:endParaRPr lang="en-GB" sz="1400" b="1" dirty="0"/>
                    </a:p>
                    <a:p>
                      <a:pPr algn="ctr"/>
                      <a:r>
                        <a:rPr lang="en-GB" sz="1400" b="0" dirty="0"/>
                        <a:t>Disgust</a:t>
                      </a:r>
                    </a:p>
                  </a:txBody>
                  <a:tcPr>
                    <a:solidFill>
                      <a:schemeClr val="accent1">
                        <a:lumMod val="40000"/>
                        <a:lumOff val="60000"/>
                      </a:schemeClr>
                    </a:solidFill>
                  </a:tcPr>
                </a:tc>
                <a:tc>
                  <a:txBody>
                    <a:bodyPr/>
                    <a:lstStyle/>
                    <a:p>
                      <a:r>
                        <a:rPr lang="en-GB" sz="1400" dirty="0"/>
                        <a:t>Hurt, shock, disgust</a:t>
                      </a:r>
                    </a:p>
                  </a:txBody>
                  <a:tcPr>
                    <a:solidFill>
                      <a:schemeClr val="accent1">
                        <a:lumMod val="40000"/>
                        <a:lumOff val="60000"/>
                      </a:schemeClr>
                    </a:solidFill>
                  </a:tcPr>
                </a:tc>
                <a:tc>
                  <a:txBody>
                    <a:bodyPr/>
                    <a:lstStyle/>
                    <a:p>
                      <a:r>
                        <a:rPr lang="en-GB" sz="1400" dirty="0"/>
                        <a:t>Retaliate, punish, </a:t>
                      </a:r>
                    </a:p>
                    <a:p>
                      <a:r>
                        <a:rPr lang="en-GB" sz="1400" dirty="0"/>
                        <a:t>Reject </a:t>
                      </a:r>
                    </a:p>
                  </a:txBody>
                  <a:tcPr>
                    <a:solidFill>
                      <a:schemeClr val="accent1">
                        <a:lumMod val="40000"/>
                        <a:lumOff val="60000"/>
                      </a:schemeClr>
                    </a:solidFill>
                  </a:tcPr>
                </a:tc>
                <a:tc>
                  <a:txBody>
                    <a:bodyPr/>
                    <a:lstStyle/>
                    <a:p>
                      <a:r>
                        <a:rPr lang="en-GB" sz="1400" dirty="0"/>
                        <a:t>Hurts themselves or others</a:t>
                      </a:r>
                    </a:p>
                  </a:txBody>
                  <a:tcPr>
                    <a:solidFill>
                      <a:schemeClr val="accent1">
                        <a:lumMod val="40000"/>
                        <a:lumOff val="60000"/>
                      </a:schemeClr>
                    </a:solidFill>
                  </a:tcPr>
                </a:tc>
                <a:tc>
                  <a:txBody>
                    <a:bodyPr/>
                    <a:lstStyle/>
                    <a:p>
                      <a:r>
                        <a:rPr lang="en-GB" sz="1400" b="1" dirty="0"/>
                        <a:t>Be accepting, use scripted responses.  WINE – Empathy, Empathy, Empathy.</a:t>
                      </a:r>
                    </a:p>
                    <a:p>
                      <a:r>
                        <a:rPr lang="en-GB" sz="1400" b="1" dirty="0"/>
                        <a:t>‘Discombobulation’</a:t>
                      </a:r>
                    </a:p>
                  </a:txBody>
                  <a:tcPr>
                    <a:solidFill>
                      <a:schemeClr val="accent1">
                        <a:lumMod val="40000"/>
                        <a:lumOff val="60000"/>
                      </a:schemeClr>
                    </a:solidFill>
                  </a:tcPr>
                </a:tc>
                <a:extLst>
                  <a:ext uri="{0D108BD9-81ED-4DB2-BD59-A6C34878D82A}">
                    <a16:rowId xmlns:a16="http://schemas.microsoft.com/office/drawing/2014/main" val="2196794327"/>
                  </a:ext>
                </a:extLst>
              </a:tr>
              <a:tr h="1417062">
                <a:tc>
                  <a:txBody>
                    <a:bodyPr/>
                    <a:lstStyle/>
                    <a:p>
                      <a:r>
                        <a:rPr lang="en-GB" sz="1400" dirty="0">
                          <a:solidFill>
                            <a:schemeClr val="bg1"/>
                          </a:solidFill>
                        </a:rPr>
                        <a:t>I only belong when others don’t expect from me</a:t>
                      </a:r>
                    </a:p>
                  </a:txBody>
                  <a:tcPr>
                    <a:solidFill>
                      <a:srgbClr val="00B050"/>
                    </a:solidFill>
                  </a:tcPr>
                </a:tc>
                <a:tc>
                  <a:txBody>
                    <a:bodyPr/>
                    <a:lstStyle/>
                    <a:p>
                      <a:pPr algn="ctr"/>
                      <a:r>
                        <a:rPr lang="en-GB" sz="1400" b="1" dirty="0">
                          <a:solidFill>
                            <a:schemeClr val="bg1"/>
                          </a:solidFill>
                        </a:rPr>
                        <a:t>AVOIDANCE</a:t>
                      </a:r>
                    </a:p>
                    <a:p>
                      <a:pPr algn="ctr"/>
                      <a:endParaRPr lang="en-GB" sz="1400" b="1" dirty="0">
                        <a:solidFill>
                          <a:schemeClr val="bg1"/>
                        </a:solidFill>
                      </a:endParaRPr>
                    </a:p>
                    <a:p>
                      <a:pPr algn="ctr"/>
                      <a:r>
                        <a:rPr lang="en-GB" sz="1400" b="0" dirty="0">
                          <a:solidFill>
                            <a:schemeClr val="bg1"/>
                          </a:solidFill>
                        </a:rPr>
                        <a:t>Helplessness</a:t>
                      </a:r>
                    </a:p>
                  </a:txBody>
                  <a:tcPr>
                    <a:solidFill>
                      <a:srgbClr val="00B050"/>
                    </a:solidFill>
                  </a:tcPr>
                </a:tc>
                <a:tc>
                  <a:txBody>
                    <a:bodyPr/>
                    <a:lstStyle/>
                    <a:p>
                      <a:r>
                        <a:rPr lang="en-GB" sz="1400" dirty="0">
                          <a:solidFill>
                            <a:schemeClr val="bg1"/>
                          </a:solidFill>
                        </a:rPr>
                        <a:t>Feel defeated, helpless </a:t>
                      </a:r>
                    </a:p>
                  </a:txBody>
                  <a:tcPr>
                    <a:solidFill>
                      <a:srgbClr val="00B050"/>
                    </a:solidFill>
                  </a:tcPr>
                </a:tc>
                <a:tc>
                  <a:txBody>
                    <a:bodyPr/>
                    <a:lstStyle/>
                    <a:p>
                      <a:r>
                        <a:rPr lang="en-GB" sz="1400" dirty="0">
                          <a:solidFill>
                            <a:schemeClr val="bg1"/>
                          </a:solidFill>
                        </a:rPr>
                        <a:t>Spoon feed</a:t>
                      </a:r>
                    </a:p>
                    <a:p>
                      <a:r>
                        <a:rPr lang="en-GB" sz="1400" dirty="0">
                          <a:solidFill>
                            <a:schemeClr val="bg1"/>
                          </a:solidFill>
                        </a:rPr>
                        <a:t>Give up</a:t>
                      </a:r>
                    </a:p>
                    <a:p>
                      <a:r>
                        <a:rPr lang="en-GB" sz="1400" dirty="0">
                          <a:solidFill>
                            <a:schemeClr val="bg1"/>
                          </a:solidFill>
                        </a:rPr>
                        <a:t>Forget</a:t>
                      </a:r>
                    </a:p>
                  </a:txBody>
                  <a:tcPr>
                    <a:solidFill>
                      <a:srgbClr val="00B050"/>
                    </a:solidFill>
                  </a:tcPr>
                </a:tc>
                <a:tc>
                  <a:txBody>
                    <a:bodyPr/>
                    <a:lstStyle/>
                    <a:p>
                      <a:r>
                        <a:rPr lang="en-GB" sz="1400" dirty="0">
                          <a:solidFill>
                            <a:schemeClr val="bg1"/>
                          </a:solidFill>
                        </a:rPr>
                        <a:t>Continues to wait</a:t>
                      </a:r>
                    </a:p>
                  </a:txBody>
                  <a:tcPr>
                    <a:solidFill>
                      <a:srgbClr val="00B050"/>
                    </a:solidFill>
                  </a:tcPr>
                </a:tc>
                <a:tc>
                  <a:txBody>
                    <a:bodyPr/>
                    <a:lstStyle/>
                    <a:p>
                      <a:r>
                        <a:rPr lang="en-GB" sz="1400" b="1" dirty="0">
                          <a:solidFill>
                            <a:schemeClr val="bg1"/>
                          </a:solidFill>
                        </a:rPr>
                        <a:t>Clear specific praise, encourage collaboration. Raising expectation. Addressing incoherent </a:t>
                      </a:r>
                      <a:r>
                        <a:rPr lang="en-GB" sz="1400" b="1" dirty="0" err="1">
                          <a:solidFill>
                            <a:schemeClr val="bg1"/>
                          </a:solidFill>
                        </a:rPr>
                        <a:t>narriative</a:t>
                      </a:r>
                      <a:r>
                        <a:rPr lang="en-GB" sz="1400" b="1" dirty="0">
                          <a:solidFill>
                            <a:schemeClr val="bg1"/>
                          </a:solidFill>
                        </a:rPr>
                        <a:t>. Big empathy drawings.</a:t>
                      </a:r>
                    </a:p>
                  </a:txBody>
                  <a:tcPr>
                    <a:solidFill>
                      <a:srgbClr val="00B050"/>
                    </a:solidFill>
                  </a:tcPr>
                </a:tc>
                <a:extLst>
                  <a:ext uri="{0D108BD9-81ED-4DB2-BD59-A6C34878D82A}">
                    <a16:rowId xmlns:a16="http://schemas.microsoft.com/office/drawing/2014/main" val="1324049075"/>
                  </a:ext>
                </a:extLst>
              </a:tr>
            </a:tbl>
          </a:graphicData>
        </a:graphic>
      </p:graphicFrame>
      <p:sp>
        <p:nvSpPr>
          <p:cNvPr id="98" name="Rectangle 97">
            <a:extLst>
              <a:ext uri="{FF2B5EF4-FFF2-40B4-BE49-F238E27FC236}">
                <a16:creationId xmlns:a16="http://schemas.microsoft.com/office/drawing/2014/main" id="{0A91A601-095F-49F9-B51F-A65BA8B2479C}"/>
              </a:ext>
            </a:extLst>
          </p:cNvPr>
          <p:cNvSpPr/>
          <p:nvPr/>
        </p:nvSpPr>
        <p:spPr>
          <a:xfrm>
            <a:off x="423597" y="4469982"/>
            <a:ext cx="10570972" cy="1445076"/>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9" name="Rectangle 98">
            <a:extLst>
              <a:ext uri="{FF2B5EF4-FFF2-40B4-BE49-F238E27FC236}">
                <a16:creationId xmlns:a16="http://schemas.microsoft.com/office/drawing/2014/main" id="{CFF2BD12-BE70-4162-A880-0F13D035FFDD}"/>
              </a:ext>
            </a:extLst>
          </p:cNvPr>
          <p:cNvSpPr/>
          <p:nvPr/>
        </p:nvSpPr>
        <p:spPr>
          <a:xfrm>
            <a:off x="414884" y="3521529"/>
            <a:ext cx="10579685" cy="94845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0" name="Rectangle 99">
            <a:extLst>
              <a:ext uri="{FF2B5EF4-FFF2-40B4-BE49-F238E27FC236}">
                <a16:creationId xmlns:a16="http://schemas.microsoft.com/office/drawing/2014/main" id="{21F905D6-5E7D-449E-9F46-666C7CE97E8E}"/>
              </a:ext>
            </a:extLst>
          </p:cNvPr>
          <p:cNvSpPr/>
          <p:nvPr/>
        </p:nvSpPr>
        <p:spPr>
          <a:xfrm>
            <a:off x="414885" y="2142184"/>
            <a:ext cx="10579686" cy="137934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1" name="Rectangle 100">
            <a:extLst>
              <a:ext uri="{FF2B5EF4-FFF2-40B4-BE49-F238E27FC236}">
                <a16:creationId xmlns:a16="http://schemas.microsoft.com/office/drawing/2014/main" id="{6484DC8A-C4BE-4A9E-A607-9E4C0471B108}"/>
              </a:ext>
            </a:extLst>
          </p:cNvPr>
          <p:cNvSpPr/>
          <p:nvPr/>
        </p:nvSpPr>
        <p:spPr>
          <a:xfrm>
            <a:off x="414885" y="1193731"/>
            <a:ext cx="10579686" cy="948453"/>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64245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01"/>
                                        </p:tgtEl>
                                      </p:cBhvr>
                                    </p:animEffect>
                                    <p:set>
                                      <p:cBhvr>
                                        <p:cTn id="12" dur="1" fill="hold">
                                          <p:stCondLst>
                                            <p:cond delay="499"/>
                                          </p:stCondLst>
                                        </p:cTn>
                                        <p:tgtEl>
                                          <p:spTgt spid="10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00"/>
                                        </p:tgtEl>
                                      </p:cBhvr>
                                    </p:animEffect>
                                    <p:set>
                                      <p:cBhvr>
                                        <p:cTn id="17" dur="1" fill="hold">
                                          <p:stCondLst>
                                            <p:cond delay="499"/>
                                          </p:stCondLst>
                                        </p:cTn>
                                        <p:tgtEl>
                                          <p:spTgt spid="10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9"/>
                                        </p:tgtEl>
                                      </p:cBhvr>
                                    </p:animEffect>
                                    <p:set>
                                      <p:cBhvr>
                                        <p:cTn id="22" dur="1" fill="hold">
                                          <p:stCondLst>
                                            <p:cond delay="499"/>
                                          </p:stCondLst>
                                        </p:cTn>
                                        <p:tgtEl>
                                          <p:spTgt spid="9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98"/>
                                        </p:tgtEl>
                                      </p:cBhvr>
                                    </p:animEffect>
                                    <p:set>
                                      <p:cBhvr>
                                        <p:cTn id="27" dur="1" fill="hold">
                                          <p:stCondLst>
                                            <p:cond delay="499"/>
                                          </p:stCondLst>
                                        </p:cTn>
                                        <p:tgtEl>
                                          <p:spTgt spid="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00" grpId="0" animBg="1"/>
      <p:bldP spid="10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71D0-76B7-4114-BA4F-733BE6128573}"/>
              </a:ext>
            </a:extLst>
          </p:cNvPr>
          <p:cNvSpPr>
            <a:spLocks noGrp="1"/>
          </p:cNvSpPr>
          <p:nvPr>
            <p:ph type="title"/>
          </p:nvPr>
        </p:nvSpPr>
        <p:spPr/>
        <p:txBody>
          <a:bodyPr/>
          <a:lstStyle/>
          <a:p>
            <a:endParaRPr lang="en-GB"/>
          </a:p>
        </p:txBody>
      </p:sp>
      <p:pic>
        <p:nvPicPr>
          <p:cNvPr id="4" name="Online Media 3" title="The Starfish Thrower - An Inspirational Short Film">
            <a:hlinkClick r:id="" action="ppaction://media"/>
            <a:extLst>
              <a:ext uri="{FF2B5EF4-FFF2-40B4-BE49-F238E27FC236}">
                <a16:creationId xmlns:a16="http://schemas.microsoft.com/office/drawing/2014/main" id="{09DF0675-17BF-4918-9695-ACE3679597D9}"/>
              </a:ext>
            </a:extLst>
          </p:cNvPr>
          <p:cNvPicPr>
            <a:picLocks noGrp="1" noRot="1" noChangeAspect="1"/>
          </p:cNvPicPr>
          <p:nvPr>
            <p:ph idx="1"/>
            <a:videoFile r:link="rId1"/>
          </p:nvPr>
        </p:nvPicPr>
        <p:blipFill>
          <a:blip r:embed="rId3"/>
          <a:stretch>
            <a:fillRect/>
          </a:stretch>
        </p:blipFill>
        <p:spPr>
          <a:xfrm>
            <a:off x="1541463" y="2160588"/>
            <a:ext cx="6869112" cy="3881437"/>
          </a:xfrm>
          <a:prstGeom prst="rect">
            <a:avLst/>
          </a:prstGeom>
        </p:spPr>
      </p:pic>
    </p:spTree>
    <p:extLst>
      <p:ext uri="{BB962C8B-B14F-4D97-AF65-F5344CB8AC3E}">
        <p14:creationId xmlns:p14="http://schemas.microsoft.com/office/powerpoint/2010/main" val="73797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5C79C7-893B-4D51-B015-B36A4181F578}"/>
              </a:ext>
            </a:extLst>
          </p:cNvPr>
          <p:cNvSpPr>
            <a:spLocks noGrp="1"/>
          </p:cNvSpPr>
          <p:nvPr>
            <p:ph type="title"/>
          </p:nvPr>
        </p:nvSpPr>
        <p:spPr>
          <a:xfrm>
            <a:off x="1530524" y="1"/>
            <a:ext cx="7676722" cy="1052669"/>
          </a:xfrm>
        </p:spPr>
        <p:txBody>
          <a:bodyPr/>
          <a:lstStyle/>
          <a:p>
            <a:r>
              <a:rPr lang="en-GB" dirty="0">
                <a:latin typeface="Bahnschrift" panose="020B0502040204020203" pitchFamily="34" charset="0"/>
              </a:rPr>
              <a:t>Body mapping</a:t>
            </a:r>
          </a:p>
        </p:txBody>
      </p:sp>
      <p:pic>
        <p:nvPicPr>
          <p:cNvPr id="5" name="Picture 4">
            <a:extLst>
              <a:ext uri="{FF2B5EF4-FFF2-40B4-BE49-F238E27FC236}">
                <a16:creationId xmlns:a16="http://schemas.microsoft.com/office/drawing/2014/main" id="{109392CD-15FE-4A1E-9908-18B8FDFE67F8}"/>
              </a:ext>
            </a:extLst>
          </p:cNvPr>
          <p:cNvPicPr>
            <a:picLocks noChangeAspect="1"/>
          </p:cNvPicPr>
          <p:nvPr/>
        </p:nvPicPr>
        <p:blipFill rotWithShape="1">
          <a:blip r:embed="rId3"/>
          <a:srcRect b="4202"/>
          <a:stretch/>
        </p:blipFill>
        <p:spPr>
          <a:xfrm>
            <a:off x="4445848" y="1052669"/>
            <a:ext cx="3300305" cy="5121188"/>
          </a:xfrm>
          <a:prstGeom prst="rect">
            <a:avLst/>
          </a:prstGeom>
        </p:spPr>
      </p:pic>
      <p:pic>
        <p:nvPicPr>
          <p:cNvPr id="6" name="Picture 5">
            <a:extLst>
              <a:ext uri="{FF2B5EF4-FFF2-40B4-BE49-F238E27FC236}">
                <a16:creationId xmlns:a16="http://schemas.microsoft.com/office/drawing/2014/main" id="{FEE3D76A-5662-42C0-99BF-9F4EF2FFCA2D}"/>
              </a:ext>
            </a:extLst>
          </p:cNvPr>
          <p:cNvPicPr>
            <a:picLocks noChangeAspect="1"/>
          </p:cNvPicPr>
          <p:nvPr/>
        </p:nvPicPr>
        <p:blipFill>
          <a:blip r:embed="rId4"/>
          <a:stretch>
            <a:fillRect/>
          </a:stretch>
        </p:blipFill>
        <p:spPr>
          <a:xfrm rot="20476171">
            <a:off x="375452" y="1474732"/>
            <a:ext cx="2820420" cy="1784797"/>
          </a:xfrm>
          <a:prstGeom prst="rect">
            <a:avLst/>
          </a:prstGeom>
        </p:spPr>
      </p:pic>
      <p:sp>
        <p:nvSpPr>
          <p:cNvPr id="7" name="TextBox 6">
            <a:extLst>
              <a:ext uri="{FF2B5EF4-FFF2-40B4-BE49-F238E27FC236}">
                <a16:creationId xmlns:a16="http://schemas.microsoft.com/office/drawing/2014/main" id="{D29B8167-3DD7-466B-9867-B5D3CAEC70B9}"/>
              </a:ext>
            </a:extLst>
          </p:cNvPr>
          <p:cNvSpPr txBox="1"/>
          <p:nvPr/>
        </p:nvSpPr>
        <p:spPr>
          <a:xfrm>
            <a:off x="6216188" y="951606"/>
            <a:ext cx="2184069" cy="1077218"/>
          </a:xfrm>
          <a:prstGeom prst="rect">
            <a:avLst/>
          </a:prstGeom>
          <a:noFill/>
        </p:spPr>
        <p:txBody>
          <a:bodyPr wrap="square" rtlCol="0">
            <a:spAutoFit/>
          </a:bodyPr>
          <a:lstStyle/>
          <a:p>
            <a:pPr defTabSz="914400">
              <a:defRPr/>
            </a:pPr>
            <a:r>
              <a:rPr lang="en-GB" sz="1600" dirty="0">
                <a:solidFill>
                  <a:prstClr val="black"/>
                </a:solidFill>
                <a:latin typeface="Lucida Handwriting" panose="03010101010101010101" pitchFamily="66" charset="0"/>
              </a:rPr>
              <a:t>When I am angry I think about the person who hurt me</a:t>
            </a:r>
          </a:p>
        </p:txBody>
      </p:sp>
      <p:sp>
        <p:nvSpPr>
          <p:cNvPr id="8" name="TextBox 7">
            <a:extLst>
              <a:ext uri="{FF2B5EF4-FFF2-40B4-BE49-F238E27FC236}">
                <a16:creationId xmlns:a16="http://schemas.microsoft.com/office/drawing/2014/main" id="{8B5EC53E-EF31-4A1C-88EE-AEC968B848FF}"/>
              </a:ext>
            </a:extLst>
          </p:cNvPr>
          <p:cNvSpPr txBox="1"/>
          <p:nvPr/>
        </p:nvSpPr>
        <p:spPr>
          <a:xfrm>
            <a:off x="7567805" y="4005064"/>
            <a:ext cx="2592288" cy="830997"/>
          </a:xfrm>
          <a:prstGeom prst="rect">
            <a:avLst/>
          </a:prstGeom>
          <a:noFill/>
        </p:spPr>
        <p:txBody>
          <a:bodyPr wrap="square" rtlCol="0">
            <a:spAutoFit/>
          </a:bodyPr>
          <a:lstStyle/>
          <a:p>
            <a:pPr defTabSz="914400">
              <a:defRPr/>
            </a:pPr>
            <a:r>
              <a:rPr lang="en-GB" sz="1600" dirty="0">
                <a:solidFill>
                  <a:prstClr val="black"/>
                </a:solidFill>
                <a:latin typeface="Lucida Handwriting" panose="03010101010101010101" pitchFamily="66" charset="0"/>
              </a:rPr>
              <a:t>My hands want to punch. They are tight.</a:t>
            </a:r>
          </a:p>
        </p:txBody>
      </p:sp>
      <p:sp>
        <p:nvSpPr>
          <p:cNvPr id="9" name="TextBox 8">
            <a:extLst>
              <a:ext uri="{FF2B5EF4-FFF2-40B4-BE49-F238E27FC236}">
                <a16:creationId xmlns:a16="http://schemas.microsoft.com/office/drawing/2014/main" id="{1D38F163-EB56-4F26-B95D-A4A767805EDC}"/>
              </a:ext>
            </a:extLst>
          </p:cNvPr>
          <p:cNvSpPr txBox="1"/>
          <p:nvPr/>
        </p:nvSpPr>
        <p:spPr>
          <a:xfrm>
            <a:off x="3407752" y="4420563"/>
            <a:ext cx="2592288" cy="584775"/>
          </a:xfrm>
          <a:prstGeom prst="rect">
            <a:avLst/>
          </a:prstGeom>
          <a:noFill/>
        </p:spPr>
        <p:txBody>
          <a:bodyPr wrap="square" rtlCol="0">
            <a:spAutoFit/>
          </a:bodyPr>
          <a:lstStyle/>
          <a:p>
            <a:pPr defTabSz="914400">
              <a:defRPr/>
            </a:pPr>
            <a:r>
              <a:rPr lang="en-GB" sz="1600" dirty="0">
                <a:solidFill>
                  <a:prstClr val="black"/>
                </a:solidFill>
                <a:latin typeface="Lucida Handwriting" panose="03010101010101010101" pitchFamily="66" charset="0"/>
              </a:rPr>
              <a:t>I start to feel sick in my stomach. </a:t>
            </a:r>
          </a:p>
        </p:txBody>
      </p:sp>
      <p:sp>
        <p:nvSpPr>
          <p:cNvPr id="10" name="TextBox 9">
            <a:extLst>
              <a:ext uri="{FF2B5EF4-FFF2-40B4-BE49-F238E27FC236}">
                <a16:creationId xmlns:a16="http://schemas.microsoft.com/office/drawing/2014/main" id="{53A52F4A-2D84-4518-8888-CE4E2C255B9D}"/>
              </a:ext>
            </a:extLst>
          </p:cNvPr>
          <p:cNvSpPr txBox="1"/>
          <p:nvPr/>
        </p:nvSpPr>
        <p:spPr>
          <a:xfrm>
            <a:off x="3527251" y="2028576"/>
            <a:ext cx="2592288" cy="338554"/>
          </a:xfrm>
          <a:prstGeom prst="rect">
            <a:avLst/>
          </a:prstGeom>
          <a:noFill/>
        </p:spPr>
        <p:txBody>
          <a:bodyPr wrap="square" rtlCol="0">
            <a:spAutoFit/>
          </a:bodyPr>
          <a:lstStyle/>
          <a:p>
            <a:pPr defTabSz="914400">
              <a:defRPr/>
            </a:pPr>
            <a:r>
              <a:rPr lang="en-GB" sz="1600" dirty="0">
                <a:solidFill>
                  <a:prstClr val="black"/>
                </a:solidFill>
                <a:latin typeface="Lucida Handwriting" panose="03010101010101010101" pitchFamily="66" charset="0"/>
              </a:rPr>
              <a:t>My cheeks are hot</a:t>
            </a:r>
          </a:p>
        </p:txBody>
      </p:sp>
      <p:sp>
        <p:nvSpPr>
          <p:cNvPr id="11" name="TextBox 10">
            <a:extLst>
              <a:ext uri="{FF2B5EF4-FFF2-40B4-BE49-F238E27FC236}">
                <a16:creationId xmlns:a16="http://schemas.microsoft.com/office/drawing/2014/main" id="{D6B8E978-283E-46FA-A967-77671314942D}"/>
              </a:ext>
            </a:extLst>
          </p:cNvPr>
          <p:cNvSpPr txBox="1"/>
          <p:nvPr/>
        </p:nvSpPr>
        <p:spPr>
          <a:xfrm>
            <a:off x="8061299" y="5109677"/>
            <a:ext cx="2592288" cy="830997"/>
          </a:xfrm>
          <a:prstGeom prst="rect">
            <a:avLst/>
          </a:prstGeom>
          <a:noFill/>
        </p:spPr>
        <p:txBody>
          <a:bodyPr wrap="square" rtlCol="0">
            <a:spAutoFit/>
          </a:bodyPr>
          <a:lstStyle/>
          <a:p>
            <a:pPr defTabSz="914400">
              <a:defRPr/>
            </a:pPr>
            <a:r>
              <a:rPr lang="en-GB" sz="1600" dirty="0">
                <a:solidFill>
                  <a:prstClr val="black"/>
                </a:solidFill>
                <a:latin typeface="Lucida Handwriting" panose="03010101010101010101" pitchFamily="66" charset="0"/>
              </a:rPr>
              <a:t>My hands hurt because my nails are digging in</a:t>
            </a:r>
          </a:p>
        </p:txBody>
      </p:sp>
      <p:sp>
        <p:nvSpPr>
          <p:cNvPr id="12" name="TextBox 11">
            <a:extLst>
              <a:ext uri="{FF2B5EF4-FFF2-40B4-BE49-F238E27FC236}">
                <a16:creationId xmlns:a16="http://schemas.microsoft.com/office/drawing/2014/main" id="{85E90B3D-2D26-4482-9202-1A98B1B0A822}"/>
              </a:ext>
            </a:extLst>
          </p:cNvPr>
          <p:cNvSpPr txBox="1"/>
          <p:nvPr/>
        </p:nvSpPr>
        <p:spPr>
          <a:xfrm>
            <a:off x="2460079" y="5690146"/>
            <a:ext cx="2592288" cy="584775"/>
          </a:xfrm>
          <a:prstGeom prst="rect">
            <a:avLst/>
          </a:prstGeom>
          <a:noFill/>
        </p:spPr>
        <p:txBody>
          <a:bodyPr wrap="square" rtlCol="0">
            <a:spAutoFit/>
          </a:bodyPr>
          <a:lstStyle/>
          <a:p>
            <a:pPr defTabSz="914400">
              <a:defRPr/>
            </a:pPr>
            <a:r>
              <a:rPr lang="en-GB" sz="1600" dirty="0">
                <a:solidFill>
                  <a:prstClr val="black"/>
                </a:solidFill>
                <a:latin typeface="Lucida Handwriting" panose="03010101010101010101" pitchFamily="66" charset="0"/>
              </a:rPr>
              <a:t>My feet want to run away</a:t>
            </a:r>
          </a:p>
        </p:txBody>
      </p:sp>
      <p:sp>
        <p:nvSpPr>
          <p:cNvPr id="13" name="TextBox 12">
            <a:extLst>
              <a:ext uri="{FF2B5EF4-FFF2-40B4-BE49-F238E27FC236}">
                <a16:creationId xmlns:a16="http://schemas.microsoft.com/office/drawing/2014/main" id="{A236F606-6AF4-4AB6-BD51-4FCF02EE8BD7}"/>
              </a:ext>
            </a:extLst>
          </p:cNvPr>
          <p:cNvSpPr txBox="1"/>
          <p:nvPr/>
        </p:nvSpPr>
        <p:spPr>
          <a:xfrm>
            <a:off x="7170312" y="2305951"/>
            <a:ext cx="2592288" cy="830997"/>
          </a:xfrm>
          <a:prstGeom prst="rect">
            <a:avLst/>
          </a:prstGeom>
          <a:noFill/>
        </p:spPr>
        <p:txBody>
          <a:bodyPr wrap="square" rtlCol="0">
            <a:spAutoFit/>
          </a:bodyPr>
          <a:lstStyle/>
          <a:p>
            <a:pPr defTabSz="914400">
              <a:defRPr/>
            </a:pPr>
            <a:r>
              <a:rPr lang="en-GB" sz="1600" dirty="0">
                <a:solidFill>
                  <a:prstClr val="black"/>
                </a:solidFill>
                <a:latin typeface="Lucida Handwriting" panose="03010101010101010101" pitchFamily="66" charset="0"/>
              </a:rPr>
              <a:t>I can’t stop thinking. It goes around and around</a:t>
            </a:r>
          </a:p>
        </p:txBody>
      </p:sp>
      <p:cxnSp>
        <p:nvCxnSpPr>
          <p:cNvPr id="15" name="Straight Arrow Connector 14">
            <a:extLst>
              <a:ext uri="{FF2B5EF4-FFF2-40B4-BE49-F238E27FC236}">
                <a16:creationId xmlns:a16="http://schemas.microsoft.com/office/drawing/2014/main" id="{29C3AD73-D982-467C-8987-8418D191015A}"/>
              </a:ext>
            </a:extLst>
          </p:cNvPr>
          <p:cNvCxnSpPr>
            <a:cxnSpLocks/>
          </p:cNvCxnSpPr>
          <p:nvPr/>
        </p:nvCxnSpPr>
        <p:spPr>
          <a:xfrm flipH="1">
            <a:off x="6119539" y="1052670"/>
            <a:ext cx="96648" cy="576131"/>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135FDB91-5FE5-4C6E-B021-B8768790FB18}"/>
              </a:ext>
            </a:extLst>
          </p:cNvPr>
          <p:cNvCxnSpPr>
            <a:cxnSpLocks/>
            <a:endCxn id="13" idx="0"/>
          </p:cNvCxnSpPr>
          <p:nvPr/>
        </p:nvCxnSpPr>
        <p:spPr>
          <a:xfrm>
            <a:off x="8158784" y="1740510"/>
            <a:ext cx="307673" cy="56544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87DCF937-3790-4D5D-9B8B-BF204B65FBD9}"/>
              </a:ext>
            </a:extLst>
          </p:cNvPr>
          <p:cNvCxnSpPr>
            <a:cxnSpLocks/>
          </p:cNvCxnSpPr>
          <p:nvPr/>
        </p:nvCxnSpPr>
        <p:spPr>
          <a:xfrm flipV="1">
            <a:off x="5368885" y="2018592"/>
            <a:ext cx="570844" cy="9277"/>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679B5B07-DE20-449F-B528-BB20B37A78A8}"/>
              </a:ext>
            </a:extLst>
          </p:cNvPr>
          <p:cNvCxnSpPr>
            <a:cxnSpLocks/>
          </p:cNvCxnSpPr>
          <p:nvPr/>
        </p:nvCxnSpPr>
        <p:spPr>
          <a:xfrm flipV="1">
            <a:off x="5368885" y="4055914"/>
            <a:ext cx="727114" cy="364648"/>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766844C9-D1D3-450D-AFB9-7377A0C2B234}"/>
              </a:ext>
            </a:extLst>
          </p:cNvPr>
          <p:cNvCxnSpPr>
            <a:cxnSpLocks/>
            <a:stCxn id="8" idx="1"/>
          </p:cNvCxnSpPr>
          <p:nvPr/>
        </p:nvCxnSpPr>
        <p:spPr>
          <a:xfrm flipH="1" flipV="1">
            <a:off x="7421773" y="4066772"/>
            <a:ext cx="146032" cy="35379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C8B48789-09F0-4B6A-891F-A4E887C0F734}"/>
              </a:ext>
            </a:extLst>
          </p:cNvPr>
          <p:cNvCxnSpPr>
            <a:cxnSpLocks/>
          </p:cNvCxnSpPr>
          <p:nvPr/>
        </p:nvCxnSpPr>
        <p:spPr>
          <a:xfrm>
            <a:off x="8576739" y="4533546"/>
            <a:ext cx="207508" cy="648781"/>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FBCF3977-4F07-4CCF-99D1-65DC72EAC606}"/>
              </a:ext>
            </a:extLst>
          </p:cNvPr>
          <p:cNvCxnSpPr>
            <a:cxnSpLocks/>
          </p:cNvCxnSpPr>
          <p:nvPr/>
        </p:nvCxnSpPr>
        <p:spPr>
          <a:xfrm flipV="1">
            <a:off x="4434895" y="5940673"/>
            <a:ext cx="652993" cy="198798"/>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5759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683F0-7E9C-464C-818F-D0F3B25D719D}"/>
              </a:ext>
            </a:extLst>
          </p:cNvPr>
          <p:cNvSpPr>
            <a:spLocks noGrp="1"/>
          </p:cNvSpPr>
          <p:nvPr>
            <p:ph type="title"/>
          </p:nvPr>
        </p:nvSpPr>
        <p:spPr/>
        <p:txBody>
          <a:bodyPr/>
          <a:lstStyle/>
          <a:p>
            <a:r>
              <a:rPr lang="en-GB" dirty="0"/>
              <a:t>Contain the child……</a:t>
            </a:r>
          </a:p>
        </p:txBody>
      </p:sp>
      <p:sp>
        <p:nvSpPr>
          <p:cNvPr id="3" name="Content Placeholder 2">
            <a:extLst>
              <a:ext uri="{FF2B5EF4-FFF2-40B4-BE49-F238E27FC236}">
                <a16:creationId xmlns:a16="http://schemas.microsoft.com/office/drawing/2014/main" id="{BD57ED72-4620-43D0-B794-D1866078762D}"/>
              </a:ext>
            </a:extLst>
          </p:cNvPr>
          <p:cNvSpPr>
            <a:spLocks noGrp="1"/>
          </p:cNvSpPr>
          <p:nvPr>
            <p:ph idx="1"/>
          </p:nvPr>
        </p:nvSpPr>
        <p:spPr>
          <a:xfrm>
            <a:off x="677334" y="2160589"/>
            <a:ext cx="5628463" cy="3880773"/>
          </a:xfrm>
        </p:spPr>
        <p:txBody>
          <a:bodyPr/>
          <a:lstStyle/>
          <a:p>
            <a:r>
              <a:rPr lang="en-GB" dirty="0"/>
              <a:t>Psychological First Aid: Look, listen, link</a:t>
            </a:r>
          </a:p>
          <a:p>
            <a:r>
              <a:rPr lang="en-GB" dirty="0">
                <a:hlinkClick r:id="rId3"/>
              </a:rPr>
              <a:t>https://www.futurelearn.com/courses/psychological-first-aid-for-children-and-young-people</a:t>
            </a:r>
            <a:endParaRPr lang="en-GB" dirty="0"/>
          </a:p>
          <a:p>
            <a:pPr marL="0" indent="0">
              <a:buNone/>
            </a:pPr>
            <a:endParaRPr lang="en-GB" dirty="0"/>
          </a:p>
          <a:p>
            <a:r>
              <a:rPr lang="en-GB" b="1" dirty="0"/>
              <a:t>Solihull Approach </a:t>
            </a:r>
            <a:r>
              <a:rPr lang="en-GB" dirty="0"/>
              <a:t>‘containment’</a:t>
            </a:r>
          </a:p>
          <a:p>
            <a:r>
              <a:rPr lang="en-GB" dirty="0">
                <a:hlinkClick r:id="rId4"/>
              </a:rPr>
              <a:t>https://solihullapproachparenting.com/</a:t>
            </a:r>
            <a:endParaRPr lang="en-GB" dirty="0"/>
          </a:p>
        </p:txBody>
      </p:sp>
      <p:pic>
        <p:nvPicPr>
          <p:cNvPr id="4" name="Picture 3">
            <a:extLst>
              <a:ext uri="{FF2B5EF4-FFF2-40B4-BE49-F238E27FC236}">
                <a16:creationId xmlns:a16="http://schemas.microsoft.com/office/drawing/2014/main" id="{BFD7D6FB-4AE8-4228-B6BA-7ABAFA3DD88F}"/>
              </a:ext>
            </a:extLst>
          </p:cNvPr>
          <p:cNvPicPr>
            <a:picLocks noChangeAspect="1"/>
          </p:cNvPicPr>
          <p:nvPr/>
        </p:nvPicPr>
        <p:blipFill>
          <a:blip r:embed="rId5"/>
          <a:stretch>
            <a:fillRect/>
          </a:stretch>
        </p:blipFill>
        <p:spPr>
          <a:xfrm>
            <a:off x="6821693" y="2595191"/>
            <a:ext cx="2657475" cy="1952625"/>
          </a:xfrm>
          <a:prstGeom prst="rect">
            <a:avLst/>
          </a:prstGeom>
        </p:spPr>
      </p:pic>
    </p:spTree>
    <p:extLst>
      <p:ext uri="{BB962C8B-B14F-4D97-AF65-F5344CB8AC3E}">
        <p14:creationId xmlns:p14="http://schemas.microsoft.com/office/powerpoint/2010/main" val="1254708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0E462-45C5-46A9-B4AE-BB77783CF1D1}"/>
              </a:ext>
            </a:extLst>
          </p:cNvPr>
          <p:cNvSpPr>
            <a:spLocks noGrp="1"/>
          </p:cNvSpPr>
          <p:nvPr>
            <p:ph type="title"/>
          </p:nvPr>
        </p:nvSpPr>
        <p:spPr/>
        <p:txBody>
          <a:bodyPr/>
          <a:lstStyle/>
          <a:p>
            <a:r>
              <a:rPr lang="en-GB" dirty="0"/>
              <a:t>Compassion Fatigue</a:t>
            </a:r>
          </a:p>
        </p:txBody>
      </p:sp>
      <p:pic>
        <p:nvPicPr>
          <p:cNvPr id="11" name="Picture 10">
            <a:extLst>
              <a:ext uri="{FF2B5EF4-FFF2-40B4-BE49-F238E27FC236}">
                <a16:creationId xmlns:a16="http://schemas.microsoft.com/office/drawing/2014/main" id="{50D0D334-71BD-4A32-9068-45B235C811A1}"/>
              </a:ext>
            </a:extLst>
          </p:cNvPr>
          <p:cNvPicPr>
            <a:picLocks noChangeAspect="1"/>
          </p:cNvPicPr>
          <p:nvPr/>
        </p:nvPicPr>
        <p:blipFill>
          <a:blip r:embed="rId3"/>
          <a:stretch>
            <a:fillRect/>
          </a:stretch>
        </p:blipFill>
        <p:spPr>
          <a:xfrm>
            <a:off x="1238683" y="1325126"/>
            <a:ext cx="7252175" cy="4923274"/>
          </a:xfrm>
          <a:prstGeom prst="rect">
            <a:avLst/>
          </a:prstGeom>
        </p:spPr>
      </p:pic>
    </p:spTree>
    <p:extLst>
      <p:ext uri="{BB962C8B-B14F-4D97-AF65-F5344CB8AC3E}">
        <p14:creationId xmlns:p14="http://schemas.microsoft.com/office/powerpoint/2010/main" val="4218343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80D9E-9A71-48FC-9037-7D001B371AC4}"/>
              </a:ext>
            </a:extLst>
          </p:cNvPr>
          <p:cNvSpPr>
            <a:spLocks noGrp="1"/>
          </p:cNvSpPr>
          <p:nvPr>
            <p:ph type="title"/>
          </p:nvPr>
        </p:nvSpPr>
        <p:spPr/>
        <p:txBody>
          <a:bodyPr/>
          <a:lstStyle/>
          <a:p>
            <a:r>
              <a:rPr lang="en-GB" dirty="0"/>
              <a:t>Contain the staff…..</a:t>
            </a:r>
          </a:p>
        </p:txBody>
      </p:sp>
      <p:sp>
        <p:nvSpPr>
          <p:cNvPr id="3" name="Content Placeholder 2">
            <a:extLst>
              <a:ext uri="{FF2B5EF4-FFF2-40B4-BE49-F238E27FC236}">
                <a16:creationId xmlns:a16="http://schemas.microsoft.com/office/drawing/2014/main" id="{4CD6C35F-AB6C-46FC-BA21-51A8E29CA3E9}"/>
              </a:ext>
            </a:extLst>
          </p:cNvPr>
          <p:cNvSpPr>
            <a:spLocks noGrp="1"/>
          </p:cNvSpPr>
          <p:nvPr>
            <p:ph idx="1"/>
          </p:nvPr>
        </p:nvSpPr>
        <p:spPr>
          <a:xfrm>
            <a:off x="677332" y="1488613"/>
            <a:ext cx="4761567" cy="4626961"/>
          </a:xfrm>
        </p:spPr>
        <p:txBody>
          <a:bodyPr/>
          <a:lstStyle/>
          <a:p>
            <a:pPr marL="0" indent="0">
              <a:buNone/>
            </a:pPr>
            <a:r>
              <a:rPr lang="en-GB" b="1" dirty="0">
                <a:solidFill>
                  <a:srgbClr val="0070C0"/>
                </a:solidFill>
              </a:rPr>
              <a:t>Personal v School / Leadership responsibility??</a:t>
            </a:r>
          </a:p>
          <a:p>
            <a:r>
              <a:rPr lang="en-GB" dirty="0"/>
              <a:t>Self-care.</a:t>
            </a:r>
          </a:p>
          <a:p>
            <a:r>
              <a:rPr lang="en-GB" dirty="0"/>
              <a:t>Staff wellbeing programme: wellbeing Wednesday, wellbeing days off, debrief, supervision, wellbeing questionnaire</a:t>
            </a:r>
          </a:p>
          <a:p>
            <a:r>
              <a:rPr lang="en-GB" dirty="0">
                <a:solidFill>
                  <a:srgbClr val="0070C0"/>
                </a:solidFill>
              </a:rPr>
              <a:t>NHS 5 steps to wellbeing</a:t>
            </a:r>
            <a:r>
              <a:rPr lang="en-GB" dirty="0"/>
              <a:t>: connect with other people, be physically active,   learn new skills, give to others, be mindful</a:t>
            </a:r>
          </a:p>
          <a:p>
            <a:r>
              <a:rPr lang="en-GB" dirty="0"/>
              <a:t>How full is your bucket?</a:t>
            </a:r>
          </a:p>
        </p:txBody>
      </p:sp>
      <p:pic>
        <p:nvPicPr>
          <p:cNvPr id="1027" name="Picture 3">
            <a:extLst>
              <a:ext uri="{FF2B5EF4-FFF2-40B4-BE49-F238E27FC236}">
                <a16:creationId xmlns:a16="http://schemas.microsoft.com/office/drawing/2014/main" id="{58450BE2-7804-47F6-BEEF-3C6E477C05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86" t="5548" r="6433" b="2437"/>
          <a:stretch/>
        </p:blipFill>
        <p:spPr bwMode="auto">
          <a:xfrm>
            <a:off x="5295975" y="465790"/>
            <a:ext cx="4120951" cy="4015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4" name="Picture 3">
            <a:extLst>
              <a:ext uri="{FF2B5EF4-FFF2-40B4-BE49-F238E27FC236}">
                <a16:creationId xmlns:a16="http://schemas.microsoft.com/office/drawing/2014/main" id="{08E03C54-62A3-413B-B4E6-FB97C69AFCFE}"/>
              </a:ext>
            </a:extLst>
          </p:cNvPr>
          <p:cNvPicPr>
            <a:picLocks noChangeAspect="1"/>
          </p:cNvPicPr>
          <p:nvPr/>
        </p:nvPicPr>
        <p:blipFill>
          <a:blip r:embed="rId4"/>
          <a:stretch>
            <a:fillRect/>
          </a:stretch>
        </p:blipFill>
        <p:spPr>
          <a:xfrm>
            <a:off x="5145468" y="3921934"/>
            <a:ext cx="1674820" cy="2470276"/>
          </a:xfrm>
          <a:prstGeom prst="rect">
            <a:avLst/>
          </a:prstGeom>
        </p:spPr>
      </p:pic>
    </p:spTree>
    <p:extLst>
      <p:ext uri="{BB962C8B-B14F-4D97-AF65-F5344CB8AC3E}">
        <p14:creationId xmlns:p14="http://schemas.microsoft.com/office/powerpoint/2010/main" val="3201894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a:extLst>
              <a:ext uri="{FF2B5EF4-FFF2-40B4-BE49-F238E27FC236}">
                <a16:creationId xmlns:a16="http://schemas.microsoft.com/office/drawing/2014/main" id="{649D6309-261A-41A3-BFEC-72942D043B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7522" y="0"/>
            <a:ext cx="6408738" cy="487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4" name="Text Box 4">
            <a:extLst>
              <a:ext uri="{FF2B5EF4-FFF2-40B4-BE49-F238E27FC236}">
                <a16:creationId xmlns:a16="http://schemas.microsoft.com/office/drawing/2014/main" id="{74A461C0-8CD4-4882-A5E1-BD3DFBAF2B2A}"/>
              </a:ext>
            </a:extLst>
          </p:cNvPr>
          <p:cNvSpPr txBox="1">
            <a:spLocks noChangeArrowheads="1"/>
          </p:cNvSpPr>
          <p:nvPr/>
        </p:nvSpPr>
        <p:spPr bwMode="auto">
          <a:xfrm>
            <a:off x="2171160" y="4967492"/>
            <a:ext cx="6421438" cy="1427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0"/>
              </a:spcAft>
              <a:buClrTx/>
              <a:buSzTx/>
              <a:buFontTx/>
              <a:buNone/>
              <a:tabLst/>
            </a:pPr>
            <a:r>
              <a:rPr kumimoji="0" lang="en-US" altLang="ja-JP" sz="3600" b="0" i="0" u="none" strike="noStrike" cap="none" normalizeH="0" baseline="0" dirty="0">
                <a:ln>
                  <a:noFill/>
                </a:ln>
                <a:solidFill>
                  <a:srgbClr val="0070C0"/>
                </a:solidFill>
                <a:effectLst/>
                <a:latin typeface="Bradley Hand ITC" panose="03070402050302030203" pitchFamily="66" charset="0"/>
              </a:rPr>
              <a:t>Difficult roads often lead to beautiful destinations!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523118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1002</Words>
  <Application>Microsoft Office PowerPoint</Application>
  <PresentationFormat>Widescreen</PresentationFormat>
  <Paragraphs>157</Paragraphs>
  <Slides>15</Slides>
  <Notes>7</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vt:lpstr>
      <vt:lpstr>Bahnschrift</vt:lpstr>
      <vt:lpstr>Bahnschrift SemiBold</vt:lpstr>
      <vt:lpstr>Bradley Hand ITC</vt:lpstr>
      <vt:lpstr>Calibri</vt:lpstr>
      <vt:lpstr>Lucida Handwriting</vt:lpstr>
      <vt:lpstr>Rockwell</vt:lpstr>
      <vt:lpstr>Trebuchet MS</vt:lpstr>
      <vt:lpstr>Wingdings 3</vt:lpstr>
      <vt:lpstr>Facet</vt:lpstr>
      <vt:lpstr>Sharing good practice  From a Trauma Informed School  perspective </vt:lpstr>
      <vt:lpstr>Flower Formulation  Allows us to see  the ‘whole child’  This will help us to set / use strategies for their different needs</vt:lpstr>
      <vt:lpstr>PowerPoint Presentation</vt:lpstr>
      <vt:lpstr>PowerPoint Presentation</vt:lpstr>
      <vt:lpstr>“Connect before you correct”   Dan Hughes (2006)</vt:lpstr>
      <vt:lpstr>Sensory &amp; Learning Breaks</vt:lpstr>
      <vt:lpstr>Sensory &amp; Learning Breaks</vt:lpstr>
      <vt:lpstr>We feel it too…</vt:lpstr>
      <vt:lpstr>PowerPoint Presentation</vt:lpstr>
      <vt:lpstr>PowerPoint Presentation</vt:lpstr>
      <vt:lpstr>Body mapping</vt:lpstr>
      <vt:lpstr>Contain the child……</vt:lpstr>
      <vt:lpstr>Compassion Fatigue</vt:lpstr>
      <vt:lpstr>Contain the staff…..</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Sharing good practice:  From a trauma informed school  perspective</dc:title>
  <dc:creator>Paul Carr</dc:creator>
  <cp:lastModifiedBy>Emily Bell</cp:lastModifiedBy>
  <cp:revision>32</cp:revision>
  <cp:lastPrinted>2021-03-08T11:59:51Z</cp:lastPrinted>
  <dcterms:created xsi:type="dcterms:W3CDTF">2021-02-26T11:55:51Z</dcterms:created>
  <dcterms:modified xsi:type="dcterms:W3CDTF">2024-05-09T12:30:27Z</dcterms:modified>
</cp:coreProperties>
</file>