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13"/>
  </p:notesMasterIdLst>
  <p:sldIdLst>
    <p:sldId id="256" r:id="rId2"/>
    <p:sldId id="257" r:id="rId3"/>
    <p:sldId id="258" r:id="rId4"/>
    <p:sldId id="268" r:id="rId5"/>
    <p:sldId id="260" r:id="rId6"/>
    <p:sldId id="261" r:id="rId7"/>
    <p:sldId id="262" r:id="rId8"/>
    <p:sldId id="263" r:id="rId9"/>
    <p:sldId id="267" r:id="rId10"/>
    <p:sldId id="266" r:id="rId11"/>
    <p:sldId id="265" r:id="rId12"/>
  </p:sldIdLst>
  <p:sldSz cx="10691813" cy="7559675"/>
  <p:notesSz cx="6858000" cy="9144000"/>
  <p:embeddedFontLst>
    <p:embeddedFont>
      <p:font typeface="Lato Heavy" panose="020B0604020202020204" charset="0"/>
      <p:bold r:id="rId14"/>
      <p:boldItalic r:id="rId15"/>
    </p:embeddedFont>
    <p:embeddedFont>
      <p:font typeface="Calibri" panose="020F0502020204030204" pitchFamily="34" charset="0"/>
      <p:regular r:id="rId16"/>
      <p:bold r:id="rId17"/>
      <p:italic r:id="rId18"/>
      <p:boldItalic r:id="rId19"/>
    </p:embeddedFont>
    <p:embeddedFont>
      <p:font typeface="Lato Medium" panose="020B0604020202020204" charset="0"/>
      <p:regular r:id="rId20"/>
      <p:italic r:id="rId21"/>
    </p:embeddedFont>
    <p:embeddedFont>
      <p:font typeface="Lato Black" panose="020B0604020202020204" charset="0"/>
      <p:bold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FF1F"/>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p:restoredTop sz="94543"/>
  </p:normalViewPr>
  <p:slideViewPr>
    <p:cSldViewPr snapToGrid="0">
      <p:cViewPr varScale="1">
        <p:scale>
          <a:sx n="64" d="100"/>
          <a:sy n="64" d="100"/>
        </p:scale>
        <p:origin x="11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05/03/2020</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Emphasise the importance of speaking to a trusted adult if a student or someone they know needs help with alcohol</a:t>
            </a:r>
          </a:p>
          <a:p>
            <a:r>
              <a:rPr lang="en-GB" sz="1149" b="0" i="0" u="none" strike="noStrike" kern="1200" baseline="0">
                <a:solidFill>
                  <a:schemeClr val="tx1"/>
                </a:solidFill>
                <a:latin typeface="+mn-lt"/>
                <a:ea typeface="+mn-ea"/>
                <a:cs typeface="+mn-cs"/>
              </a:rPr>
              <a:t>or addiction. Signpost students to the Rise Above website, Talk to Frank and other sources listed on the teacher</a:t>
            </a:r>
          </a:p>
          <a:p>
            <a:r>
              <a:rPr lang="en-GB" sz="1149" b="0" i="0" u="none" strike="noStrike" kern="1200" baseline="0">
                <a:solidFill>
                  <a:schemeClr val="tx1"/>
                </a:solidFill>
                <a:latin typeface="+mn-lt"/>
                <a:ea typeface="+mn-ea"/>
                <a:cs typeface="+mn-cs"/>
              </a:rPr>
              <a:t>support sheet.</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a:p>
        </p:txBody>
      </p:sp>
    </p:spTree>
    <p:extLst>
      <p:ext uri="{BB962C8B-B14F-4D97-AF65-F5344CB8AC3E}">
        <p14:creationId xmlns:p14="http://schemas.microsoft.com/office/powerpoint/2010/main" val="241223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Ask students to think back to the confidence line that they shared at the start of the session and consider the same questions.</a:t>
            </a:r>
          </a:p>
          <a:p>
            <a:endParaRPr lang="en-GB" sz="1149" b="0" i="0" u="none" strike="noStrike" kern="1200" baseline="0">
              <a:solidFill>
                <a:schemeClr val="tx1"/>
              </a:solidFill>
              <a:latin typeface="+mn-lt"/>
              <a:ea typeface="+mn-ea"/>
              <a:cs typeface="+mn-cs"/>
            </a:endParaRPr>
          </a:p>
          <a:p>
            <a:r>
              <a:rPr lang="en-GB" sz="1149" b="0" i="0" u="none" strike="noStrike" kern="1200" baseline="0">
                <a:solidFill>
                  <a:schemeClr val="tx1"/>
                </a:solidFill>
                <a:latin typeface="+mn-lt"/>
                <a:ea typeface="+mn-ea"/>
                <a:cs typeface="+mn-cs"/>
              </a:rPr>
              <a:t>Ask students to consider why their scores have changed and give an example of something new they have learnt or thought about. They might have ideas about how to handle risks more safely, such as ensuring their phone is charged, being with friends that have not been drinking, and planning a way to get home safely.</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11</a:t>
            </a:fld>
            <a:endParaRPr lang="en-GB"/>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Discuss students’ responses to the stimulus question – if it hasn’t been mentioned already, highlight that</a:t>
            </a:r>
          </a:p>
          <a:p>
            <a:r>
              <a:rPr lang="en-GB" sz="1149" b="0" i="0" u="none" strike="noStrike" kern="1200" baseline="0">
                <a:solidFill>
                  <a:schemeClr val="tx1"/>
                </a:solidFill>
                <a:latin typeface="+mn-lt"/>
                <a:ea typeface="+mn-ea"/>
                <a:cs typeface="+mn-cs"/>
              </a:rPr>
              <a:t>purchasing alcohol under the age of 18 is illegal.</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a:p>
        </p:txBody>
      </p:sp>
    </p:spTree>
    <p:extLst>
      <p:ext uri="{BB962C8B-B14F-4D97-AF65-F5344CB8AC3E}">
        <p14:creationId xmlns:p14="http://schemas.microsoft.com/office/powerpoint/2010/main" val="379805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Students should answer the three baseline questions on a confidence scale (0 = not confident, 10 = extremely</a:t>
            </a:r>
          </a:p>
          <a:p>
            <a:r>
              <a:rPr lang="en-GB" sz="1149" b="0" i="0" u="none" strike="noStrike" kern="1200" baseline="0">
                <a:solidFill>
                  <a:schemeClr val="tx1"/>
                </a:solidFill>
                <a:latin typeface="+mn-lt"/>
                <a:ea typeface="+mn-ea"/>
                <a:cs typeface="+mn-cs"/>
              </a:rPr>
              <a:t>confident) for each of the questions.</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a:p>
        </p:txBody>
      </p:sp>
    </p:spTree>
    <p:extLst>
      <p:ext uri="{BB962C8B-B14F-4D97-AF65-F5344CB8AC3E}">
        <p14:creationId xmlns:p14="http://schemas.microsoft.com/office/powerpoint/2010/main" val="38115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Thoughts should be captured using an alcohol ‘mind map’, which is a good way to display thoughts and ideas in a clear</a:t>
            </a:r>
          </a:p>
          <a:p>
            <a:r>
              <a:rPr lang="en-GB" sz="1149" b="0" i="0" u="none" strike="noStrike" kern="1200" baseline="0">
                <a:solidFill>
                  <a:schemeClr val="tx1"/>
                </a:solidFill>
                <a:latin typeface="+mn-lt"/>
                <a:ea typeface="+mn-ea"/>
                <a:cs typeface="+mn-cs"/>
              </a:rPr>
              <a:t>and non-hierarchical fashion.</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a:p>
        </p:txBody>
      </p:sp>
    </p:spTree>
    <p:extLst>
      <p:ext uri="{BB962C8B-B14F-4D97-AF65-F5344CB8AC3E}">
        <p14:creationId xmlns:p14="http://schemas.microsoft.com/office/powerpoint/2010/main" val="342046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In pairs, small groups or as a whole class play https://riseabove.org.uk/article/play-up-to-you-party-edition (timings vary).</a:t>
            </a:r>
          </a:p>
          <a:p>
            <a:r>
              <a:rPr lang="en-GB" sz="1149" b="0" i="0" u="none" strike="noStrike" kern="1200" baseline="0">
                <a:solidFill>
                  <a:schemeClr val="tx1"/>
                </a:solidFill>
                <a:latin typeface="+mn-lt"/>
                <a:ea typeface="+mn-ea"/>
                <a:cs typeface="+mn-cs"/>
              </a:rPr>
              <a:t>Hands up and eyes closed voting is recommended if carried out as a whole class.</a:t>
            </a:r>
          </a:p>
          <a:p>
            <a:r>
              <a:rPr lang="en-GB" sz="1149" b="0" i="0" u="none" strike="noStrike" kern="1200" baseline="0">
                <a:solidFill>
                  <a:schemeClr val="tx1"/>
                </a:solidFill>
                <a:latin typeface="+mn-lt"/>
                <a:ea typeface="+mn-ea"/>
                <a:cs typeface="+mn-cs"/>
              </a:rPr>
              <a:t>Students should talk though each decision as a pair or group and reach a consensus.</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a:p>
        </p:txBody>
      </p:sp>
    </p:spTree>
    <p:extLst>
      <p:ext uri="{BB962C8B-B14F-4D97-AF65-F5344CB8AC3E}">
        <p14:creationId xmlns:p14="http://schemas.microsoft.com/office/powerpoint/2010/main" val="82886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sz="1149" b="0" i="0" u="none" strike="noStrike" kern="1200" baseline="0">
                <a:solidFill>
                  <a:schemeClr val="tx1"/>
                </a:solidFill>
                <a:latin typeface="+mn-lt"/>
                <a:ea typeface="+mn-ea"/>
                <a:cs typeface="+mn-cs"/>
              </a:rPr>
              <a:t>After playing 10 minutes’ worth of the game, students discuss the questions as a class.</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a:p>
        </p:txBody>
      </p:sp>
    </p:spTree>
    <p:extLst>
      <p:ext uri="{BB962C8B-B14F-4D97-AF65-F5344CB8AC3E}">
        <p14:creationId xmlns:p14="http://schemas.microsoft.com/office/powerpoint/2010/main" val="274906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a:t>This activity could be</a:t>
            </a:r>
            <a:r>
              <a:rPr lang="en-GB" baseline="0"/>
              <a:t> done individually using devices or completed as whole class using a projector. The video resource only needs to be watched for the first 39 seconds. (Timings 0 – 0:39). </a:t>
            </a:r>
          </a:p>
          <a:p>
            <a:pPr marL="0" marR="0" lvl="0" indent="0" algn="l" defTabSz="875943" rtl="0" eaLnBrk="1" fontAlgn="auto" latinLnBrk="0" hangingPunct="1">
              <a:lnSpc>
                <a:spcPct val="100000"/>
              </a:lnSpc>
              <a:spcBef>
                <a:spcPts val="0"/>
              </a:spcBef>
              <a:spcAft>
                <a:spcPts val="0"/>
              </a:spcAft>
              <a:buClrTx/>
              <a:buSzTx/>
              <a:buFontTx/>
              <a:buNone/>
              <a:tabLst/>
              <a:defRPr/>
            </a:pPr>
            <a:r>
              <a:rPr lang="en-GB" baseline="0"/>
              <a:t>Prior to the lesson, the drink dodger hit list could be printed off if this would be appropriate to the class. </a:t>
            </a:r>
          </a:p>
          <a:p>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a:p>
        </p:txBody>
      </p:sp>
    </p:spTree>
    <p:extLst>
      <p:ext uri="{BB962C8B-B14F-4D97-AF65-F5344CB8AC3E}">
        <p14:creationId xmlns:p14="http://schemas.microsoft.com/office/powerpoint/2010/main" val="26710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49" b="0" i="0" u="none" strike="noStrike" kern="1200" baseline="0">
                <a:solidFill>
                  <a:schemeClr val="tx1"/>
                </a:solidFill>
                <a:latin typeface="+mn-lt"/>
                <a:ea typeface="+mn-ea"/>
                <a:cs typeface="+mn-cs"/>
              </a:rPr>
              <a:t>Using the video and article listed below, their experience of playing the interactive game ‘Up to you – party edition’ and their own ideas, students create a comic strip or storyboard featuring a young person who has experienced a pressurised situation relating to drinking alcohol. (Some students may prefer to create a piece of creative writing rather than a comic strip.)</a:t>
            </a:r>
          </a:p>
          <a:p>
            <a:endParaRPr lang="en-GB" sz="1149" b="0" i="0" u="none" strike="noStrike" kern="1200" baseline="0">
              <a:solidFill>
                <a:schemeClr val="tx1"/>
              </a:solidFill>
              <a:latin typeface="+mn-lt"/>
              <a:ea typeface="+mn-ea"/>
              <a:cs typeface="+mn-cs"/>
            </a:endParaRPr>
          </a:p>
          <a:p>
            <a:r>
              <a:rPr lang="en-GB" sz="1149" b="0" i="0" u="none" strike="noStrike" kern="1200" baseline="0">
                <a:solidFill>
                  <a:schemeClr val="tx1"/>
                </a:solidFill>
                <a:latin typeface="+mn-lt"/>
                <a:ea typeface="+mn-ea"/>
                <a:cs typeface="+mn-cs"/>
              </a:rPr>
              <a:t>If possible, allow students to browse the Rise Above website independently to find solutions to their comic strip</a:t>
            </a:r>
          </a:p>
          <a:p>
            <a:r>
              <a:rPr lang="en-GB" sz="1149" b="0" i="0" u="none" strike="noStrike" kern="1200" baseline="0">
                <a:solidFill>
                  <a:schemeClr val="tx1"/>
                </a:solidFill>
                <a:latin typeface="+mn-lt"/>
                <a:ea typeface="+mn-ea"/>
                <a:cs typeface="+mn-cs"/>
              </a:rPr>
              <a:t>situation.</a:t>
            </a:r>
          </a:p>
          <a:p>
            <a:endParaRPr lang="en-GB" sz="1149" b="0" i="0" u="none" strike="noStrike" kern="1200" baseline="0">
              <a:solidFill>
                <a:schemeClr val="tx1"/>
              </a:solidFill>
              <a:latin typeface="+mn-lt"/>
              <a:ea typeface="+mn-ea"/>
              <a:cs typeface="+mn-cs"/>
            </a:endParaRPr>
          </a:p>
          <a:p>
            <a:r>
              <a:rPr lang="en-GB" sz="1149" b="0" i="0" u="none" strike="noStrike" kern="1200" baseline="0">
                <a:solidFill>
                  <a:schemeClr val="tx1"/>
                </a:solidFill>
                <a:latin typeface="+mn-lt"/>
                <a:ea typeface="+mn-ea"/>
                <a:cs typeface="+mn-cs"/>
              </a:rPr>
              <a:t>If time permits groups can share their work and provide peer-to-peer feedback, discussing whether they would agree</a:t>
            </a:r>
          </a:p>
          <a:p>
            <a:r>
              <a:rPr lang="en-GB" sz="1149" b="0" i="0" u="none" strike="noStrike" kern="1200" baseline="0">
                <a:solidFill>
                  <a:schemeClr val="tx1"/>
                </a:solidFill>
                <a:latin typeface="+mn-lt"/>
                <a:ea typeface="+mn-ea"/>
                <a:cs typeface="+mn-cs"/>
              </a:rPr>
              <a:t>with the outcome or would have created an alternative ending.</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a:p>
        </p:txBody>
      </p:sp>
    </p:spTree>
    <p:extLst>
      <p:ext uri="{BB962C8B-B14F-4D97-AF65-F5344CB8AC3E}">
        <p14:creationId xmlns:p14="http://schemas.microsoft.com/office/powerpoint/2010/main" val="332874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5943" rtl="0" eaLnBrk="1" fontAlgn="auto" latinLnBrk="0" hangingPunct="1">
              <a:lnSpc>
                <a:spcPct val="100000"/>
              </a:lnSpc>
              <a:spcBef>
                <a:spcPts val="0"/>
              </a:spcBef>
              <a:spcAft>
                <a:spcPts val="0"/>
              </a:spcAft>
              <a:buClrTx/>
              <a:buSzTx/>
              <a:buFontTx/>
              <a:buNone/>
              <a:tabLst/>
              <a:defRPr/>
            </a:pPr>
            <a:r>
              <a:rPr lang="en-GB" sz="1149" b="0" i="0" u="none" strike="noStrike" kern="1200" baseline="0">
                <a:solidFill>
                  <a:schemeClr val="tx1"/>
                </a:solidFill>
                <a:latin typeface="+mn-lt"/>
                <a:ea typeface="+mn-ea"/>
                <a:cs typeface="+mn-cs"/>
              </a:rPr>
              <a:t>Briefly recap the key learning covered in the lesson by asking students to follow the steps on the slide.</a:t>
            </a:r>
            <a:endParaRPr lang="en-GB"/>
          </a:p>
          <a:p>
            <a:endParaRPr lang="en-GB"/>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a:p>
        </p:txBody>
      </p:sp>
    </p:spTree>
    <p:extLst>
      <p:ext uri="{BB962C8B-B14F-4D97-AF65-F5344CB8AC3E}">
        <p14:creationId xmlns:p14="http://schemas.microsoft.com/office/powerpoint/2010/main" val="180109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472EDEC1-B61F-45AE-83A4-EE631E533697}"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EDEC1-B61F-45AE-83A4-EE631E533697}"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05/03/2020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EDEC1-B61F-45AE-83A4-EE631E533697}"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EDEC1-B61F-45AE-83A4-EE631E533697}" type="datetimeFigureOut">
              <a:rPr lang="en-GB" smtClean="0"/>
              <a:t>05/03/2020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EDEC1-B61F-45AE-83A4-EE631E533697}" type="datetimeFigureOut">
              <a:rPr lang="en-GB" smtClean="0"/>
              <a:t>05/03/2020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05/03/2020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05/03/2020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05/03/2020</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alktofrank.com/drug/alcohol"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riseabove.org.uk/article/play-up-to-you-party-edition/"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riseabove.org.uk/article/advice-on-pressure-and-role-models-mtvriseabove/"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74C8383-84F0-4B24-9F79-2A3FFD1E0CEB}"/>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Rectangle 17">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6" name="Rectangle 25">
            <a:extLst>
              <a:ext uri="{FF2B5EF4-FFF2-40B4-BE49-F238E27FC236}">
                <a16:creationId xmlns="" xmlns:a16="http://schemas.microsoft.com/office/drawing/2014/main" id="{E7B4DC72-CBF5-449F-AF52-3658413B4E35}"/>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TextBox 3">
            <a:extLst>
              <a:ext uri="{FF2B5EF4-FFF2-40B4-BE49-F238E27FC236}">
                <a16:creationId xmlns="" xmlns:a16="http://schemas.microsoft.com/office/drawing/2014/main" id="{CFCEAC17-3C7F-49E9-96CA-F026D2485C96}"/>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6" name="TextBox 5">
            <a:extLst>
              <a:ext uri="{FF2B5EF4-FFF2-40B4-BE49-F238E27FC236}">
                <a16:creationId xmlns="" xmlns:a16="http://schemas.microsoft.com/office/drawing/2014/main" id="{BD3FF4C6-9F0E-4CF4-9E43-58BD10E54D6A}"/>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7" name="TextBox 6">
            <a:extLst>
              <a:ext uri="{FF2B5EF4-FFF2-40B4-BE49-F238E27FC236}">
                <a16:creationId xmlns="" xmlns:a16="http://schemas.microsoft.com/office/drawing/2014/main" id="{079B5E58-8B60-4F70-9848-9C20D34928F8}"/>
              </a:ext>
            </a:extLst>
          </p:cNvPr>
          <p:cNvSpPr txBox="1"/>
          <p:nvPr/>
        </p:nvSpPr>
        <p:spPr>
          <a:xfrm>
            <a:off x="580416" y="2465500"/>
            <a:ext cx="4431154" cy="1631216"/>
          </a:xfrm>
          <a:prstGeom prst="rect">
            <a:avLst/>
          </a:prstGeom>
          <a:noFill/>
        </p:spPr>
        <p:txBody>
          <a:bodyPr wrap="square" rtlCol="0" anchor="t">
            <a:spAutoFit/>
          </a:bodyPr>
          <a:lstStyle/>
          <a:p>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about why young people may choose to drink, the risks associated with underage drinking and how to make safe choices around alcohol.</a:t>
            </a:r>
          </a:p>
        </p:txBody>
      </p:sp>
      <p:sp>
        <p:nvSpPr>
          <p:cNvPr id="8" name="TextBox 7">
            <a:extLst>
              <a:ext uri="{FF2B5EF4-FFF2-40B4-BE49-F238E27FC236}">
                <a16:creationId xmlns="" xmlns:a16="http://schemas.microsoft.com/office/drawing/2014/main" id="{479FC28A-29A5-42D9-8CD5-727A6798F5DF}"/>
              </a:ext>
            </a:extLst>
          </p:cNvPr>
          <p:cNvSpPr txBox="1"/>
          <p:nvPr/>
        </p:nvSpPr>
        <p:spPr>
          <a:xfrm>
            <a:off x="5609725" y="2466975"/>
            <a:ext cx="4511400" cy="3939540"/>
          </a:xfrm>
          <a:prstGeom prst="rect">
            <a:avLst/>
          </a:prstGeom>
          <a:noFill/>
        </p:spPr>
        <p:txBody>
          <a:bodyPr wrap="square" rtlCol="0" anchor="t">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Describe the reasons why people drink alcohol and the impact it can have</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Identify and assess the risks of underage drinking</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Suggest strategies to manage peer pressure around alcohol misuse and identify sources of guidance and support.   </a:t>
            </a:r>
          </a:p>
        </p:txBody>
      </p:sp>
      <p:grpSp>
        <p:nvGrpSpPr>
          <p:cNvPr id="25" name="Group 24">
            <a:extLst>
              <a:ext uri="{FF2B5EF4-FFF2-40B4-BE49-F238E27FC236}">
                <a16:creationId xmlns="" xmlns:a16="http://schemas.microsoft.com/office/drawing/2014/main" id="{9C5B8119-53B4-4AA7-B2AD-F73A4AE6A98C}"/>
              </a:ext>
            </a:extLst>
          </p:cNvPr>
          <p:cNvGrpSpPr/>
          <p:nvPr/>
        </p:nvGrpSpPr>
        <p:grpSpPr>
          <a:xfrm>
            <a:off x="1834987" y="6698361"/>
            <a:ext cx="7079446" cy="859221"/>
            <a:chOff x="1816767" y="6552580"/>
            <a:chExt cx="7079446" cy="859221"/>
          </a:xfrm>
        </p:grpSpPr>
        <p:sp>
          <p:nvSpPr>
            <p:cNvPr id="12" name="Rectangle 11">
              <a:extLst>
                <a:ext uri="{FF2B5EF4-FFF2-40B4-BE49-F238E27FC236}">
                  <a16:creationId xmlns="" xmlns:a16="http://schemas.microsoft.com/office/drawing/2014/main" id="{3EF32056-7FA0-49BC-A7A3-12A3D266C1DA}"/>
                </a:ext>
              </a:extLst>
            </p:cNvPr>
            <p:cNvSpPr/>
            <p:nvPr/>
          </p:nvSpPr>
          <p:spPr>
            <a:xfrm>
              <a:off x="1816767" y="6552580"/>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 xmlns:a16="http://schemas.microsoft.com/office/drawing/2014/main" id="{9A792987-FF53-40BC-83A5-A98E6F8E5182}"/>
                </a:ext>
              </a:extLst>
            </p:cNvPr>
            <p:cNvSpPr/>
            <p:nvPr/>
          </p:nvSpPr>
          <p:spPr>
            <a:xfrm>
              <a:off x="3513654" y="6552580"/>
              <a:ext cx="538255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9" name="TextBox 8">
              <a:extLst>
                <a:ext uri="{FF2B5EF4-FFF2-40B4-BE49-F238E27FC236}">
                  <a16:creationId xmlns="" xmlns:a16="http://schemas.microsoft.com/office/drawing/2014/main" id="{713B86D6-3CBB-445C-A77B-887E6A864B4C}"/>
                </a:ext>
              </a:extLst>
            </p:cNvPr>
            <p:cNvSpPr txBox="1"/>
            <p:nvPr/>
          </p:nvSpPr>
          <p:spPr>
            <a:xfrm>
              <a:off x="1836222" y="6625284"/>
              <a:ext cx="1648289" cy="623248"/>
            </a:xfrm>
            <a:prstGeom prst="rect">
              <a:avLst/>
            </a:prstGeom>
            <a:noFill/>
          </p:spPr>
          <p:txBody>
            <a:bodyPr wrap="square" rtlCol="0">
              <a:spAutoFit/>
            </a:bodyPr>
            <a:lstStyle/>
            <a:p>
              <a:pPr>
                <a:spcAft>
                  <a:spcPts val="300"/>
                </a:spcAft>
              </a:pPr>
              <a:r>
                <a:rPr lang="en-GB" sz="1600" dirty="0">
                  <a:solidFill>
                    <a:srgbClr val="60FF1F"/>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60FF1F"/>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10" name="TextBox 9">
              <a:extLst>
                <a:ext uri="{FF2B5EF4-FFF2-40B4-BE49-F238E27FC236}">
                  <a16:creationId xmlns="" xmlns:a16="http://schemas.microsoft.com/office/drawing/2014/main" id="{CA893BEB-1AD6-4A2E-9EBF-549EA40797F1}"/>
                </a:ext>
              </a:extLst>
            </p:cNvPr>
            <p:cNvSpPr txBox="1"/>
            <p:nvPr/>
          </p:nvSpPr>
          <p:spPr>
            <a:xfrm>
              <a:off x="3562254" y="6576644"/>
              <a:ext cx="5273062" cy="696088"/>
            </a:xfrm>
            <a:prstGeom prst="rect">
              <a:avLst/>
            </a:prstGeom>
            <a:noFill/>
          </p:spPr>
          <p:txBody>
            <a:bodyPr wrap="square" rtlCol="0">
              <a:spAutoFit/>
            </a:bodyPr>
            <a:lstStyle/>
            <a:p>
              <a:pPr>
                <a:lnSpc>
                  <a:spcPct val="150000"/>
                </a:lnSpc>
                <a:spcAft>
                  <a:spcPts val="300"/>
                </a:spcAft>
              </a:pPr>
              <a:r>
                <a:rPr lang="en-GB" sz="14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Depressant, addictive, peer-pressure, family, friends, support, communication, units, incapacitated</a:t>
              </a:r>
              <a:r>
                <a:rPr lang="en-GB" sz="1400" spc="50" dirty="0">
                  <a:latin typeface="Lato Heavy" panose="020F0502020204030203" pitchFamily="34" charset="0"/>
                  <a:ea typeface="Lato Heavy" panose="020F0502020204030203" pitchFamily="34" charset="0"/>
                  <a:cs typeface="Lato Heavy" panose="020F0502020204030203" pitchFamily="34" charset="0"/>
                </a:rPr>
                <a:t>, risk</a:t>
              </a:r>
            </a:p>
          </p:txBody>
        </p:sp>
      </p:grpSp>
      <p:sp>
        <p:nvSpPr>
          <p:cNvPr id="13" name="TextBox 12">
            <a:extLst>
              <a:ext uri="{FF2B5EF4-FFF2-40B4-BE49-F238E27FC236}">
                <a16:creationId xmlns="" xmlns:a16="http://schemas.microsoft.com/office/drawing/2014/main" id="{5447B559-FA14-408E-A3EB-726D76B8576E}"/>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9" name="Picture 18">
            <a:extLst>
              <a:ext uri="{FF2B5EF4-FFF2-40B4-BE49-F238E27FC236}">
                <a16:creationId xmlns="" xmlns:a16="http://schemas.microsoft.com/office/drawing/2014/main" id="{0DC7B52B-6E5D-48F0-A6E6-28A85A41B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DBC4487-60CD-44E0-BD5E-73C4AAA46085}"/>
              </a:ext>
            </a:extLst>
          </p:cNvPr>
          <p:cNvSpPr txBox="1"/>
          <p:nvPr/>
        </p:nvSpPr>
        <p:spPr>
          <a:xfrm>
            <a:off x="5330536" y="2228243"/>
            <a:ext cx="5361277" cy="4067267"/>
          </a:xfrm>
          <a:prstGeom prst="rect">
            <a:avLst/>
          </a:prstGeom>
          <a:noFill/>
        </p:spPr>
        <p:txBody>
          <a:bodyPr wrap="square" rtlCol="0">
            <a:spAutoFit/>
          </a:bodyPr>
          <a:lstStyle/>
          <a:p>
            <a:pPr>
              <a:lnSpc>
                <a:spcPct val="11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a:t>
            </a:r>
          </a:p>
          <a:p>
            <a:pPr>
              <a:lnSpc>
                <a:spcPct val="11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speak to a trusted adult, a teacher, tutor or head of year. You can also get support from Talk to Frank at:</a:t>
            </a:r>
          </a:p>
          <a:p>
            <a:pPr>
              <a:lnSpc>
                <a:spcPct val="75000"/>
              </a:lnSpc>
            </a:pPr>
            <a:endParaRPr lang="en-GB" sz="3200" i="1"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endParaRPr>
          </a:p>
          <a:p>
            <a:pPr>
              <a:lnSpc>
                <a:spcPct val="75000"/>
              </a:lnSpc>
            </a:pPr>
            <a:r>
              <a:rPr lang="en-GB" sz="2000" i="1"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rPr>
              <a:t>http://www.talktofrank.com/drug/alcohol</a:t>
            </a:r>
            <a:endParaRPr lang="en-GB" sz="2000" i="1"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p>
            <a:endParaRPr lang="en-GB" dirty="0"/>
          </a:p>
          <a:p>
            <a:endParaRPr lang="en-GB" dirty="0"/>
          </a:p>
        </p:txBody>
      </p:sp>
      <p:pic>
        <p:nvPicPr>
          <p:cNvPr id="13" name="Picture 12">
            <a:extLst>
              <a:ext uri="{FF2B5EF4-FFF2-40B4-BE49-F238E27FC236}">
                <a16:creationId xmlns="" xmlns:a16="http://schemas.microsoft.com/office/drawing/2014/main" id="{28760D5B-A45A-4E2B-8F6B-B2993874C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10" name="Rectangle 9">
            <a:extLst>
              <a:ext uri="{FF2B5EF4-FFF2-40B4-BE49-F238E27FC236}">
                <a16:creationId xmlns="" xmlns:a16="http://schemas.microsoft.com/office/drawing/2014/main" id="{9D312F53-EFB0-4F51-8518-949313FF7D7D}"/>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2" name="TextBox 11">
            <a:extLst>
              <a:ext uri="{FF2B5EF4-FFF2-40B4-BE49-F238E27FC236}">
                <a16:creationId xmlns="" xmlns:a16="http://schemas.microsoft.com/office/drawing/2014/main" id="{C69B4A7B-52CE-48D8-AAD2-06F8F12BA74F}"/>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PLENARY: NOW I KNOW</a:t>
            </a:r>
          </a:p>
        </p:txBody>
      </p:sp>
      <p:sp>
        <p:nvSpPr>
          <p:cNvPr id="14" name="TextBox 13">
            <a:extLst>
              <a:ext uri="{FF2B5EF4-FFF2-40B4-BE49-F238E27FC236}">
                <a16:creationId xmlns="" xmlns:a16="http://schemas.microsoft.com/office/drawing/2014/main" id="{DECD4E19-EBC9-47A4-B9A3-3A1A4FA032A3}"/>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p>
        </p:txBody>
      </p:sp>
      <p:pic>
        <p:nvPicPr>
          <p:cNvPr id="16" name="Picture 15">
            <a:extLst>
              <a:ext uri="{FF2B5EF4-FFF2-40B4-BE49-F238E27FC236}">
                <a16:creationId xmlns="" xmlns:a16="http://schemas.microsoft.com/office/drawing/2014/main" id="{C39B4A73-825F-4F8E-B30E-228C9D502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17" name="Picture 16">
            <a:extLst>
              <a:ext uri="{FF2B5EF4-FFF2-40B4-BE49-F238E27FC236}">
                <a16:creationId xmlns="" xmlns:a16="http://schemas.microsoft.com/office/drawing/2014/main" id="{07897805-197A-4BAC-A4F5-A86FB94AA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pic>
        <p:nvPicPr>
          <p:cNvPr id="19" name="Picture 18">
            <a:extLst>
              <a:ext uri="{FF2B5EF4-FFF2-40B4-BE49-F238E27FC236}">
                <a16:creationId xmlns="" xmlns:a16="http://schemas.microsoft.com/office/drawing/2014/main" id="{AC685FC2-2B81-48A2-A8F0-9BCFC30D78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90301"/>
            <a:ext cx="4883727" cy="2744655"/>
          </a:xfrm>
          <a:prstGeom prst="rect">
            <a:avLst/>
          </a:prstGeom>
        </p:spPr>
      </p:pic>
    </p:spTree>
    <p:extLst>
      <p:ext uri="{BB962C8B-B14F-4D97-AF65-F5344CB8AC3E}">
        <p14:creationId xmlns:p14="http://schemas.microsoft.com/office/powerpoint/2010/main" val="308738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B8D83991-01BD-4805-9C49-3BE1673A435F}"/>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3" name="TextBox 32">
            <a:extLst>
              <a:ext uri="{FF2B5EF4-FFF2-40B4-BE49-F238E27FC236}">
                <a16:creationId xmlns="" xmlns:a16="http://schemas.microsoft.com/office/drawing/2014/main" id="{9D4059A7-BF21-43DF-8276-0C1787A4900F}"/>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4" name="Picture 33">
            <a:extLst>
              <a:ext uri="{FF2B5EF4-FFF2-40B4-BE49-F238E27FC236}">
                <a16:creationId xmlns="" xmlns:a16="http://schemas.microsoft.com/office/drawing/2014/main" id="{B29454EC-F4B0-458E-9643-675AE6019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51" name="TextBox 50">
            <a:extLst>
              <a:ext uri="{FF2B5EF4-FFF2-40B4-BE49-F238E27FC236}">
                <a16:creationId xmlns="" xmlns:a16="http://schemas.microsoft.com/office/drawing/2014/main" id="{69B29FC7-D0E9-44F9-BCF5-6997E1CCAE51}"/>
              </a:ext>
            </a:extLst>
          </p:cNvPr>
          <p:cNvSpPr txBox="1"/>
          <p:nvPr/>
        </p:nvSpPr>
        <p:spPr>
          <a:xfrm>
            <a:off x="1095022" y="2212622"/>
            <a:ext cx="8737600" cy="3120854"/>
          </a:xfrm>
          <a:prstGeom prst="rect">
            <a:avLst/>
          </a:prstGeom>
          <a:noFill/>
        </p:spPr>
        <p:txBody>
          <a:bodyPr wrap="square" rtlCol="0">
            <a:spAutoFit/>
          </a:bodyPr>
          <a:lstStyle/>
          <a:p>
            <a:pPr>
              <a:lnSpc>
                <a:spcPct val="110000"/>
              </a:lnSpc>
            </a:pPr>
            <a:r>
              <a:rPr lang="en-GB" sz="2400">
                <a:latin typeface="Lato Heavy" panose="020F0502020204030203" pitchFamily="34" charset="0"/>
                <a:ea typeface="Lato Heavy" panose="020F0502020204030203" pitchFamily="34" charset="0"/>
                <a:cs typeface="Lato Heavy" panose="020F0502020204030203" pitchFamily="34" charset="0"/>
              </a:rPr>
              <a:t>A.</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at describing some of the reasons why people drink alcohol?</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B.</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in knowing the risks of underage drinking?</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C.</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about knowing how to find support for yourself and friends?</a:t>
            </a:r>
          </a:p>
        </p:txBody>
      </p:sp>
      <p:sp>
        <p:nvSpPr>
          <p:cNvPr id="52" name="TextBox 51">
            <a:extLst>
              <a:ext uri="{FF2B5EF4-FFF2-40B4-BE49-F238E27FC236}">
                <a16:creationId xmlns="" xmlns:a16="http://schemas.microsoft.com/office/drawing/2014/main" id="{8655DA1E-C8CC-4086-B5C5-156DF82E089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53" name="Picture 52">
            <a:extLst>
              <a:ext uri="{FF2B5EF4-FFF2-40B4-BE49-F238E27FC236}">
                <a16:creationId xmlns="" xmlns:a16="http://schemas.microsoft.com/office/drawing/2014/main" id="{28B5EC39-137C-40E3-8B2C-D441D3172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4" name="TextBox 23">
            <a:extLst>
              <a:ext uri="{FF2B5EF4-FFF2-40B4-BE49-F238E27FC236}">
                <a16:creationId xmlns="" xmlns:a16="http://schemas.microsoft.com/office/drawing/2014/main" id="{5BDB2C07-18A6-43EB-BFD1-7ED188C629C7}"/>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25" name="TextBox 24">
            <a:extLst>
              <a:ext uri="{FF2B5EF4-FFF2-40B4-BE49-F238E27FC236}">
                <a16:creationId xmlns="" xmlns:a16="http://schemas.microsoft.com/office/drawing/2014/main" id="{F402AB65-2049-4857-9650-A32C4200D1E3}"/>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26" name="Rectangle 25">
            <a:extLst>
              <a:ext uri="{FF2B5EF4-FFF2-40B4-BE49-F238E27FC236}">
                <a16:creationId xmlns="" xmlns:a16="http://schemas.microsoft.com/office/drawing/2014/main" id="{515FB006-1F78-4D25-8A88-11608AD52CAC}"/>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Oval 26">
            <a:extLst>
              <a:ext uri="{FF2B5EF4-FFF2-40B4-BE49-F238E27FC236}">
                <a16:creationId xmlns="" xmlns:a16="http://schemas.microsoft.com/office/drawing/2014/main" id="{9A9201AB-82AE-4D8A-B186-6C512E312A40}"/>
              </a:ext>
            </a:extLst>
          </p:cNvPr>
          <p:cNvSpPr/>
          <p:nvPr/>
        </p:nvSpPr>
        <p:spPr>
          <a:xfrm>
            <a:off x="9325420" y="5994139"/>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Oval 27">
            <a:extLst>
              <a:ext uri="{FF2B5EF4-FFF2-40B4-BE49-F238E27FC236}">
                <a16:creationId xmlns="" xmlns:a16="http://schemas.microsoft.com/office/drawing/2014/main" id="{20E03D2F-7719-4687-AFFD-8AF9EC846348}"/>
              </a:ext>
            </a:extLst>
          </p:cNvPr>
          <p:cNvSpPr/>
          <p:nvPr/>
        </p:nvSpPr>
        <p:spPr>
          <a:xfrm>
            <a:off x="753141" y="6002010"/>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TextBox 28">
            <a:extLst>
              <a:ext uri="{FF2B5EF4-FFF2-40B4-BE49-F238E27FC236}">
                <a16:creationId xmlns="" xmlns:a16="http://schemas.microsoft.com/office/drawing/2014/main" id="{D03BF66E-2AC4-4D17-8538-5F6ACEE67A04}"/>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30" name="TextBox 29">
            <a:extLst>
              <a:ext uri="{FF2B5EF4-FFF2-40B4-BE49-F238E27FC236}">
                <a16:creationId xmlns="" xmlns:a16="http://schemas.microsoft.com/office/drawing/2014/main" id="{E146E284-237D-402A-9C62-8D2414007D12}"/>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31" name="Rectangle: Rounded Corners 30">
            <a:extLst>
              <a:ext uri="{FF2B5EF4-FFF2-40B4-BE49-F238E27FC236}">
                <a16:creationId xmlns="" xmlns:a16="http://schemas.microsoft.com/office/drawing/2014/main" id="{78AE8241-E407-4BB2-A56F-96BDA314086D}"/>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Rounded Corners 53">
            <a:extLst>
              <a:ext uri="{FF2B5EF4-FFF2-40B4-BE49-F238E27FC236}">
                <a16:creationId xmlns="" xmlns:a16="http://schemas.microsoft.com/office/drawing/2014/main" id="{96092403-5E39-499F-8824-102746B85C03}"/>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Rounded Corners 54">
            <a:extLst>
              <a:ext uri="{FF2B5EF4-FFF2-40B4-BE49-F238E27FC236}">
                <a16:creationId xmlns="" xmlns:a16="http://schemas.microsoft.com/office/drawing/2014/main" id="{AD37CA71-0566-4885-9A78-13ED68E294BE}"/>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Rounded Corners 55">
            <a:extLst>
              <a:ext uri="{FF2B5EF4-FFF2-40B4-BE49-F238E27FC236}">
                <a16:creationId xmlns="" xmlns:a16="http://schemas.microsoft.com/office/drawing/2014/main" id="{FA7756C4-3301-4641-9211-B8E26F845789}"/>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Rectangle: Rounded Corners 56">
            <a:extLst>
              <a:ext uri="{FF2B5EF4-FFF2-40B4-BE49-F238E27FC236}">
                <a16:creationId xmlns="" xmlns:a16="http://schemas.microsoft.com/office/drawing/2014/main" id="{E6B3DC22-5139-42F9-8CDE-26EE3A6BB4CA}"/>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Rounded Corners 57">
            <a:extLst>
              <a:ext uri="{FF2B5EF4-FFF2-40B4-BE49-F238E27FC236}">
                <a16:creationId xmlns="" xmlns:a16="http://schemas.microsoft.com/office/drawing/2014/main" id="{A6B16F99-8272-400E-A498-4EA50831272F}"/>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Rectangle: Rounded Corners 58">
            <a:extLst>
              <a:ext uri="{FF2B5EF4-FFF2-40B4-BE49-F238E27FC236}">
                <a16:creationId xmlns="" xmlns:a16="http://schemas.microsoft.com/office/drawing/2014/main" id="{D67884AA-DE96-471B-A375-CA2646AF1E73}"/>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Rectangle: Rounded Corners 59">
            <a:extLst>
              <a:ext uri="{FF2B5EF4-FFF2-40B4-BE49-F238E27FC236}">
                <a16:creationId xmlns="" xmlns:a16="http://schemas.microsoft.com/office/drawing/2014/main" id="{DB5739A1-25C6-4B8A-B133-0D1378F2D9C2}"/>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1" name="Rectangle: Rounded Corners 60">
            <a:extLst>
              <a:ext uri="{FF2B5EF4-FFF2-40B4-BE49-F238E27FC236}">
                <a16:creationId xmlns="" xmlns:a16="http://schemas.microsoft.com/office/drawing/2014/main" id="{DD695F44-B3DA-4F20-BAF2-400AA9EB5613}"/>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3676D399-F8FB-42DC-9B97-7B97C95A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488946"/>
            <a:ext cx="3310130" cy="2206754"/>
          </a:xfrm>
          <a:prstGeom prst="rect">
            <a:avLst/>
          </a:prstGeom>
        </p:spPr>
      </p:pic>
      <p:pic>
        <p:nvPicPr>
          <p:cNvPr id="18" name="Picture 17">
            <a:extLst>
              <a:ext uri="{FF2B5EF4-FFF2-40B4-BE49-F238E27FC236}">
                <a16:creationId xmlns="" xmlns:a16="http://schemas.microsoft.com/office/drawing/2014/main" id="{2E620DE9-C6F3-4A45-898B-3C9E79968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78" y="1503758"/>
            <a:ext cx="3311526" cy="2207684"/>
          </a:xfrm>
          <a:prstGeom prst="rect">
            <a:avLst/>
          </a:prstGeom>
        </p:spPr>
      </p:pic>
      <p:pic>
        <p:nvPicPr>
          <p:cNvPr id="21" name="Picture 20">
            <a:extLst>
              <a:ext uri="{FF2B5EF4-FFF2-40B4-BE49-F238E27FC236}">
                <a16:creationId xmlns="" xmlns:a16="http://schemas.microsoft.com/office/drawing/2014/main" id="{A67871ED-AC89-44A3-8B7F-B749EAF83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387" y="1496860"/>
            <a:ext cx="3298259" cy="2198840"/>
          </a:xfrm>
          <a:prstGeom prst="rect">
            <a:avLst/>
          </a:prstGeom>
        </p:spPr>
      </p:pic>
      <p:sp>
        <p:nvSpPr>
          <p:cNvPr id="35" name="Rectangle 34">
            <a:extLst/>
          </p:cNvPr>
          <p:cNvSpPr/>
          <p:nvPr/>
        </p:nvSpPr>
        <p:spPr>
          <a:xfrm>
            <a:off x="7171387"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p:cNvPr>
          <p:cNvSpPr/>
          <p:nvPr/>
        </p:nvSpPr>
        <p:spPr>
          <a:xfrm>
            <a:off x="3706179"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p:cNvPr>
          <p:cNvSpPr/>
          <p:nvPr/>
        </p:nvSpPr>
        <p:spPr>
          <a:xfrm>
            <a:off x="219075" y="3434995"/>
            <a:ext cx="3311525" cy="98169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 xmlns:a16="http://schemas.microsoft.com/office/drawing/2014/main" id="{91093D6B-B20F-49DD-BEB7-5D85740281A6}"/>
              </a:ext>
            </a:extLst>
          </p:cNvPr>
          <p:cNvSpPr txBox="1"/>
          <p:nvPr/>
        </p:nvSpPr>
        <p:spPr>
          <a:xfrm>
            <a:off x="219074" y="4517166"/>
            <a:ext cx="3299977" cy="1514261"/>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Why do some people like drinking alcohol?</a:t>
            </a:r>
          </a:p>
        </p:txBody>
      </p:sp>
      <p:sp>
        <p:nvSpPr>
          <p:cNvPr id="3" name="TextBox 2">
            <a:extLst>
              <a:ext uri="{FF2B5EF4-FFF2-40B4-BE49-F238E27FC236}">
                <a16:creationId xmlns="" xmlns:a16="http://schemas.microsoft.com/office/drawing/2014/main" id="{6D720425-57C3-4F4B-8972-26FC8DAC828B}"/>
              </a:ext>
            </a:extLst>
          </p:cNvPr>
          <p:cNvSpPr txBox="1"/>
          <p:nvPr/>
        </p:nvSpPr>
        <p:spPr>
          <a:xfrm>
            <a:off x="3706178" y="4517166"/>
            <a:ext cx="3311526" cy="1988237"/>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What are the possible negative effects of drinking alcohol?</a:t>
            </a:r>
          </a:p>
        </p:txBody>
      </p:sp>
      <p:sp>
        <p:nvSpPr>
          <p:cNvPr id="4" name="TextBox 3">
            <a:extLst>
              <a:ext uri="{FF2B5EF4-FFF2-40B4-BE49-F238E27FC236}">
                <a16:creationId xmlns="" xmlns:a16="http://schemas.microsoft.com/office/drawing/2014/main" id="{D7B4F698-551F-4510-A04B-45711030237D}"/>
              </a:ext>
            </a:extLst>
          </p:cNvPr>
          <p:cNvSpPr txBox="1"/>
          <p:nvPr/>
        </p:nvSpPr>
        <p:spPr>
          <a:xfrm>
            <a:off x="7168081" y="4517166"/>
            <a:ext cx="3314831" cy="1514261"/>
          </a:xfrm>
          <a:prstGeom prst="rect">
            <a:avLst/>
          </a:prstGeom>
          <a:noFill/>
        </p:spPr>
        <p:txBody>
          <a:bodyPr wrap="square" rtlCol="0" anchor="t">
            <a:spAutoFit/>
          </a:bodyPr>
          <a:lstStyle/>
          <a:p>
            <a:pPr algn="ctr">
              <a:lnSpc>
                <a:spcPct val="110000"/>
              </a:lnSpc>
            </a:pPr>
            <a:r>
              <a:rPr lang="en-GB" sz="2800" dirty="0">
                <a:solidFill>
                  <a:srgbClr val="000000"/>
                </a:solidFill>
                <a:latin typeface="Lato Medium" panose="020F0502020204030203" pitchFamily="34" charset="0"/>
                <a:ea typeface="Lato Medium" panose="020F0502020204030203" pitchFamily="34" charset="0"/>
                <a:cs typeface="Lato Medium" panose="020F0502020204030203" pitchFamily="34" charset="0"/>
              </a:rPr>
              <a:t>What facts do you already know about alcohol?</a:t>
            </a:r>
          </a:p>
        </p:txBody>
      </p:sp>
      <p:sp>
        <p:nvSpPr>
          <p:cNvPr id="14" name="TextBox 13">
            <a:extLst>
              <a:ext uri="{FF2B5EF4-FFF2-40B4-BE49-F238E27FC236}">
                <a16:creationId xmlns="" xmlns:a16="http://schemas.microsoft.com/office/drawing/2014/main" id="{A96923FC-8CB8-4987-A962-13FABEE05772}"/>
              </a:ext>
            </a:extLst>
          </p:cNvPr>
          <p:cNvSpPr txBox="1"/>
          <p:nvPr/>
        </p:nvSpPr>
        <p:spPr>
          <a:xfrm>
            <a:off x="368300" y="3448798"/>
            <a:ext cx="2984500" cy="954088"/>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PLUS</a:t>
            </a:r>
            <a:endParaRPr lang="en-US" sz="2800"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sz="2800" dirty="0">
              <a:solidFill>
                <a:srgbClr val="FFFFFF"/>
              </a:solidFill>
            </a:endParaRPr>
          </a:p>
        </p:txBody>
      </p:sp>
      <p:sp>
        <p:nvSpPr>
          <p:cNvPr id="15" name="TextBox 14">
            <a:extLst>
              <a:ext uri="{FF2B5EF4-FFF2-40B4-BE49-F238E27FC236}">
                <a16:creationId xmlns="" xmlns:a16="http://schemas.microsoft.com/office/drawing/2014/main" id="{3354F083-F51C-46F7-B003-94DD0C704BCD}"/>
              </a:ext>
            </a:extLst>
          </p:cNvPr>
          <p:cNvSpPr txBox="1"/>
          <p:nvPr/>
        </p:nvSpPr>
        <p:spPr>
          <a:xfrm>
            <a:off x="3820479" y="3448789"/>
            <a:ext cx="3075622" cy="954107"/>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MINUS</a:t>
            </a:r>
            <a:endParaRPr lang="en-US" sz="2800"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sz="2800" dirty="0">
              <a:solidFill>
                <a:srgbClr val="FFFFFF"/>
              </a:solidFill>
            </a:endParaRPr>
          </a:p>
        </p:txBody>
      </p:sp>
      <p:sp>
        <p:nvSpPr>
          <p:cNvPr id="16" name="TextBox 15">
            <a:extLst>
              <a:ext uri="{FF2B5EF4-FFF2-40B4-BE49-F238E27FC236}">
                <a16:creationId xmlns="" xmlns:a16="http://schemas.microsoft.com/office/drawing/2014/main" id="{2AACC341-7D16-4D34-9FB8-DE4989614525}"/>
              </a:ext>
            </a:extLst>
          </p:cNvPr>
          <p:cNvSpPr txBox="1"/>
          <p:nvPr/>
        </p:nvSpPr>
        <p:spPr>
          <a:xfrm>
            <a:off x="7315200" y="3448789"/>
            <a:ext cx="2984500" cy="954107"/>
          </a:xfrm>
          <a:prstGeom prst="rect">
            <a:avLst/>
          </a:prstGeom>
          <a:noFill/>
        </p:spPr>
        <p:txBody>
          <a:bodyPr wrap="square" rtlCol="0" anchor="t">
            <a:spAutoFit/>
          </a:bodyPr>
          <a:lstStyle/>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INTERESTING</a:t>
            </a:r>
            <a:endParaRPr lang="en-US" dirty="0">
              <a:solidFill>
                <a:srgbClr val="FFFFFF"/>
              </a:solidFill>
              <a:latin typeface="Calibri"/>
              <a:ea typeface="Lato Heavy" panose="020F0502020204030203" pitchFamily="34" charset="0"/>
              <a:cs typeface="Lato Heavy" panose="020F0502020204030203" pitchFamily="34" charset="0"/>
            </a:endParaRPr>
          </a:p>
          <a:p>
            <a:pPr algn="ctr"/>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POINTS</a:t>
            </a:r>
            <a:endParaRPr lang="en-US" dirty="0">
              <a:solidFill>
                <a:srgbClr val="FFFFFF"/>
              </a:solidFill>
            </a:endParaRPr>
          </a:p>
        </p:txBody>
      </p:sp>
      <p:sp>
        <p:nvSpPr>
          <p:cNvPr id="25" name="Rectangle 24">
            <a:extLst>
              <a:ext uri="{FF2B5EF4-FFF2-40B4-BE49-F238E27FC236}">
                <a16:creationId xmlns="" xmlns:a16="http://schemas.microsoft.com/office/drawing/2014/main" id="{A57124AD-BA9A-4600-9898-908ED8C02E0F}"/>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8" name="TextBox 27">
            <a:extLst>
              <a:ext uri="{FF2B5EF4-FFF2-40B4-BE49-F238E27FC236}">
                <a16:creationId xmlns="" xmlns:a16="http://schemas.microsoft.com/office/drawing/2014/main" id="{FBF6FF73-B6C7-4165-91E4-C2BDBC1A5ED2}"/>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9" name="Picture 28">
            <a:extLst>
              <a:ext uri="{FF2B5EF4-FFF2-40B4-BE49-F238E27FC236}">
                <a16:creationId xmlns="" xmlns:a16="http://schemas.microsoft.com/office/drawing/2014/main" id="{CFA516F6-613D-4C23-B1BB-7345A3F78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CBBF5B89-A0D5-457E-AEC5-FEBB518489A9}"/>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 xmlns:a16="http://schemas.microsoft.com/office/drawing/2014/main" id="{C68AE039-E848-43E2-ACBA-09554EB13F1C}"/>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11" name="Picture 10">
            <a:extLst>
              <a:ext uri="{FF2B5EF4-FFF2-40B4-BE49-F238E27FC236}">
                <a16:creationId xmlns="" xmlns:a16="http://schemas.microsoft.com/office/drawing/2014/main" id="{2BE60FB2-3AF9-4DDE-AA24-F6B617F8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2" name="TextBox 11">
            <a:extLst>
              <a:ext uri="{FF2B5EF4-FFF2-40B4-BE49-F238E27FC236}">
                <a16:creationId xmlns="" xmlns:a16="http://schemas.microsoft.com/office/drawing/2014/main" id="{28828ECE-986D-4D09-9FA3-F3AE27CA6F34}"/>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13" name="TextBox 12">
            <a:extLst>
              <a:ext uri="{FF2B5EF4-FFF2-40B4-BE49-F238E27FC236}">
                <a16:creationId xmlns="" xmlns:a16="http://schemas.microsoft.com/office/drawing/2014/main" id="{356A40AD-D63F-4255-9D8B-F9959C1C7124}"/>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14" name="Rectangle 13">
            <a:extLst>
              <a:ext uri="{FF2B5EF4-FFF2-40B4-BE49-F238E27FC236}">
                <a16:creationId xmlns="" xmlns:a16="http://schemas.microsoft.com/office/drawing/2014/main" id="{A100E7ED-ADF2-410C-9253-F4CFC7FCEB7A}"/>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a:extLst>
              <a:ext uri="{FF2B5EF4-FFF2-40B4-BE49-F238E27FC236}">
                <a16:creationId xmlns="" xmlns:a16="http://schemas.microsoft.com/office/drawing/2014/main" id="{402108F3-0407-4699-983A-8833E8DE77E5}"/>
              </a:ext>
            </a:extLst>
          </p:cNvPr>
          <p:cNvSpPr/>
          <p:nvPr/>
        </p:nvSpPr>
        <p:spPr>
          <a:xfrm>
            <a:off x="9325420" y="5994139"/>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3F35D448-1F06-4D94-839C-BFC427B5FE33}"/>
              </a:ext>
            </a:extLst>
          </p:cNvPr>
          <p:cNvSpPr/>
          <p:nvPr/>
        </p:nvSpPr>
        <p:spPr>
          <a:xfrm>
            <a:off x="753141" y="6002010"/>
            <a:ext cx="771896" cy="771896"/>
          </a:xfrm>
          <a:prstGeom prst="ellipse">
            <a:avLst/>
          </a:prstGeom>
          <a:solidFill>
            <a:srgbClr val="60FF1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8E3D278D-3427-44D8-951A-33571B046559}"/>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18" name="TextBox 17">
            <a:extLst>
              <a:ext uri="{FF2B5EF4-FFF2-40B4-BE49-F238E27FC236}">
                <a16:creationId xmlns="" xmlns:a16="http://schemas.microsoft.com/office/drawing/2014/main" id="{B526949B-5BF7-4C82-985F-A2EA7B289015}"/>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19" name="Rectangle: Rounded Corners 18">
            <a:extLst>
              <a:ext uri="{FF2B5EF4-FFF2-40B4-BE49-F238E27FC236}">
                <a16:creationId xmlns="" xmlns:a16="http://schemas.microsoft.com/office/drawing/2014/main" id="{83B29317-1FE1-476C-A29B-E9474D2F79D0}"/>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 xmlns:a16="http://schemas.microsoft.com/office/drawing/2014/main" id="{EC308DBB-757C-40D8-816B-88EF807D6463}"/>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Rounded Corners 20">
            <a:extLst>
              <a:ext uri="{FF2B5EF4-FFF2-40B4-BE49-F238E27FC236}">
                <a16:creationId xmlns="" xmlns:a16="http://schemas.microsoft.com/office/drawing/2014/main" id="{A7D399D2-5680-4388-AF03-732A39A69059}"/>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 xmlns:a16="http://schemas.microsoft.com/office/drawing/2014/main" id="{DA7A8800-9B62-4815-83BA-4717FBD04575}"/>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 xmlns:a16="http://schemas.microsoft.com/office/drawing/2014/main" id="{454A109A-70A4-417B-AD64-0DC6EAAA5AA6}"/>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Rounded Corners 23">
            <a:extLst>
              <a:ext uri="{FF2B5EF4-FFF2-40B4-BE49-F238E27FC236}">
                <a16:creationId xmlns="" xmlns:a16="http://schemas.microsoft.com/office/drawing/2014/main" id="{0FA2D30E-E961-4107-8D6F-CE651E8DD61E}"/>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Rounded Corners 24">
            <a:extLst>
              <a:ext uri="{FF2B5EF4-FFF2-40B4-BE49-F238E27FC236}">
                <a16:creationId xmlns="" xmlns:a16="http://schemas.microsoft.com/office/drawing/2014/main" id="{BBF13FD6-B82A-4B4B-B5E9-1CC75F5DEC2F}"/>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Rounded Corners 25">
            <a:extLst>
              <a:ext uri="{FF2B5EF4-FFF2-40B4-BE49-F238E27FC236}">
                <a16:creationId xmlns="" xmlns:a16="http://schemas.microsoft.com/office/drawing/2014/main" id="{B3293AC5-1E5B-41FA-9B04-48A01E84F89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Rounded Corners 26">
            <a:extLst>
              <a:ext uri="{FF2B5EF4-FFF2-40B4-BE49-F238E27FC236}">
                <a16:creationId xmlns="" xmlns:a16="http://schemas.microsoft.com/office/drawing/2014/main" id="{FE404157-44F2-4F1A-AA1E-9C7C7CCBF680}"/>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TextBox 32">
            <a:extLst>
              <a:ext uri="{FF2B5EF4-FFF2-40B4-BE49-F238E27FC236}">
                <a16:creationId xmlns="" xmlns:a16="http://schemas.microsoft.com/office/drawing/2014/main" id="{1C384C1D-AD4B-4C74-9F0A-21048581AA2D}"/>
              </a:ext>
            </a:extLst>
          </p:cNvPr>
          <p:cNvSpPr txBox="1"/>
          <p:nvPr/>
        </p:nvSpPr>
        <p:spPr>
          <a:xfrm>
            <a:off x="1095022" y="2212622"/>
            <a:ext cx="8737600" cy="3120854"/>
          </a:xfrm>
          <a:prstGeom prst="rect">
            <a:avLst/>
          </a:prstGeom>
          <a:noFill/>
        </p:spPr>
        <p:txBody>
          <a:bodyPr wrap="square" rtlCol="0">
            <a:spAutoFit/>
          </a:bodyPr>
          <a:lstStyle/>
          <a:p>
            <a:pPr>
              <a:lnSpc>
                <a:spcPct val="110000"/>
              </a:lnSpc>
            </a:pPr>
            <a:r>
              <a:rPr lang="en-GB" sz="2400">
                <a:latin typeface="Lato Heavy" panose="020F0502020204030203" pitchFamily="34" charset="0"/>
                <a:ea typeface="Lato Heavy" panose="020F0502020204030203" pitchFamily="34" charset="0"/>
                <a:cs typeface="Lato Heavy" panose="020F0502020204030203" pitchFamily="34" charset="0"/>
              </a:rPr>
              <a:t>A.</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at describing some of the reasons why people drink alcohol?</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B.</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in knowing the risks of underage drinking?</a:t>
            </a:r>
          </a:p>
          <a:p>
            <a:endParaRPr lang="en-GB" sz="2400">
              <a:latin typeface="Lato Medium" panose="020F0502020204030203" pitchFamily="34" charset="0"/>
              <a:ea typeface="Lato Medium" panose="020F0502020204030203" pitchFamily="34" charset="0"/>
              <a:cs typeface="Lato Medium" panose="020F0502020204030203" pitchFamily="34" charset="0"/>
            </a:endParaRPr>
          </a:p>
          <a:p>
            <a:r>
              <a:rPr lang="en-GB" sz="2400">
                <a:latin typeface="Lato Heavy" panose="020F0502020204030203" pitchFamily="34" charset="0"/>
                <a:ea typeface="Lato Heavy" panose="020F0502020204030203" pitchFamily="34" charset="0"/>
                <a:cs typeface="Lato Heavy" panose="020F0502020204030203" pitchFamily="34" charset="0"/>
              </a:rPr>
              <a:t>C.</a:t>
            </a:r>
            <a:r>
              <a:rPr lang="en-GB" sz="2400">
                <a:latin typeface="Lato Medium" panose="020F0502020204030203" pitchFamily="34" charset="0"/>
                <a:ea typeface="Lato Medium" panose="020F0502020204030203" pitchFamily="34" charset="0"/>
                <a:cs typeface="Lato Medium" panose="020F0502020204030203" pitchFamily="34" charset="0"/>
              </a:rPr>
              <a:t>  How confident are you about knowing how to find support for yourself and friends?</a:t>
            </a:r>
          </a:p>
        </p:txBody>
      </p:sp>
      <p:sp>
        <p:nvSpPr>
          <p:cNvPr id="32" name="TextBox 31">
            <a:extLst>
              <a:ext uri="{FF2B5EF4-FFF2-40B4-BE49-F238E27FC236}">
                <a16:creationId xmlns="" xmlns:a16="http://schemas.microsoft.com/office/drawing/2014/main" id="{DE183454-F56E-4198-83CB-886868FDF5A1}"/>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34" name="Picture 33">
            <a:extLst>
              <a:ext uri="{FF2B5EF4-FFF2-40B4-BE49-F238E27FC236}">
                <a16:creationId xmlns="" xmlns:a16="http://schemas.microsoft.com/office/drawing/2014/main" id="{0F1F2EB1-264A-4DFB-B93C-5F9889390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724740DD-6FD3-4186-A279-48A6ED48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4" y="2200218"/>
            <a:ext cx="3316511" cy="2211008"/>
          </a:xfrm>
          <a:prstGeom prst="rect">
            <a:avLst/>
          </a:prstGeom>
        </p:spPr>
      </p:pic>
      <p:pic>
        <p:nvPicPr>
          <p:cNvPr id="30" name="Picture 29">
            <a:extLst>
              <a:ext uri="{FF2B5EF4-FFF2-40B4-BE49-F238E27FC236}">
                <a16:creationId xmlns="" xmlns:a16="http://schemas.microsoft.com/office/drawing/2014/main" id="{A5C373DA-5DAF-4E56-9A20-1AA50BCC4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470" y="2201904"/>
            <a:ext cx="3313984" cy="2209322"/>
          </a:xfrm>
          <a:prstGeom prst="rect">
            <a:avLst/>
          </a:prstGeom>
        </p:spPr>
      </p:pic>
      <p:pic>
        <p:nvPicPr>
          <p:cNvPr id="22" name="Picture 21">
            <a:extLst>
              <a:ext uri="{FF2B5EF4-FFF2-40B4-BE49-F238E27FC236}">
                <a16:creationId xmlns="" xmlns:a16="http://schemas.microsoft.com/office/drawing/2014/main" id="{4D273D01-3BF3-42BB-A361-7AC3F7585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320" y="2201904"/>
            <a:ext cx="3313983" cy="2209322"/>
          </a:xfrm>
          <a:prstGeom prst="rect">
            <a:avLst/>
          </a:prstGeom>
        </p:spPr>
      </p:pic>
      <p:sp>
        <p:nvSpPr>
          <p:cNvPr id="19" name="Rectangle 18">
            <a:extLst>
              <a:ext uri="{FF2B5EF4-FFF2-40B4-BE49-F238E27FC236}">
                <a16:creationId xmlns="" xmlns:a16="http://schemas.microsoft.com/office/drawing/2014/main" id="{728E2CC5-A61A-4C75-8ED3-C77439E70453}"/>
              </a:ext>
            </a:extLst>
          </p:cNvPr>
          <p:cNvSpPr/>
          <p:nvPr/>
        </p:nvSpPr>
        <p:spPr>
          <a:xfrm>
            <a:off x="7177929"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 xmlns:a16="http://schemas.microsoft.com/office/drawing/2014/main" id="{219F9884-69AB-4BC5-A93A-7F32B86F1374}"/>
              </a:ext>
            </a:extLst>
          </p:cNvPr>
          <p:cNvSpPr/>
          <p:nvPr/>
        </p:nvSpPr>
        <p:spPr>
          <a:xfrm>
            <a:off x="3712778"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 xmlns:a16="http://schemas.microsoft.com/office/drawing/2014/main" id="{AEBCEA0E-76B2-4A9D-AFB3-EA10B7FE2458}"/>
              </a:ext>
            </a:extLst>
          </p:cNvPr>
          <p:cNvSpPr/>
          <p:nvPr/>
        </p:nvSpPr>
        <p:spPr>
          <a:xfrm>
            <a:off x="219075" y="4163879"/>
            <a:ext cx="3311525" cy="65353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 xmlns:a16="http://schemas.microsoft.com/office/drawing/2014/main" id="{6C19E0E2-67F6-4874-9FAC-2D2BCB18FFF1}"/>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 xmlns:a16="http://schemas.microsoft.com/office/drawing/2014/main" id="{D9158146-909E-4055-BE34-08CEB30E0EC3}"/>
              </a:ext>
            </a:extLst>
          </p:cNvPr>
          <p:cNvSpPr txBox="1"/>
          <p:nvPr/>
        </p:nvSpPr>
        <p:spPr>
          <a:xfrm>
            <a:off x="301382" y="4946596"/>
            <a:ext cx="3149600" cy="1815882"/>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What are the reasons that some</a:t>
            </a:r>
          </a:p>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young people choose to drink?</a:t>
            </a:r>
          </a:p>
        </p:txBody>
      </p:sp>
      <p:sp>
        <p:nvSpPr>
          <p:cNvPr id="4" name="TextBox 3">
            <a:extLst>
              <a:ext uri="{FF2B5EF4-FFF2-40B4-BE49-F238E27FC236}">
                <a16:creationId xmlns="" xmlns:a16="http://schemas.microsoft.com/office/drawing/2014/main" id="{41E582A5-FC65-4D49-9091-DD4232A0A3C6}"/>
              </a:ext>
            </a:extLst>
          </p:cNvPr>
          <p:cNvSpPr txBox="1"/>
          <p:nvPr/>
        </p:nvSpPr>
        <p:spPr>
          <a:xfrm>
            <a:off x="3768239" y="4946596"/>
            <a:ext cx="3149600" cy="954107"/>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How can it make them feel?</a:t>
            </a:r>
          </a:p>
        </p:txBody>
      </p:sp>
      <p:sp>
        <p:nvSpPr>
          <p:cNvPr id="5" name="TextBox 4">
            <a:extLst>
              <a:ext uri="{FF2B5EF4-FFF2-40B4-BE49-F238E27FC236}">
                <a16:creationId xmlns="" xmlns:a16="http://schemas.microsoft.com/office/drawing/2014/main" id="{B78EBD20-7435-40B4-8C04-B7A123E29083}"/>
              </a:ext>
            </a:extLst>
          </p:cNvPr>
          <p:cNvSpPr txBox="1"/>
          <p:nvPr/>
        </p:nvSpPr>
        <p:spPr>
          <a:xfrm>
            <a:off x="7153643" y="4946596"/>
            <a:ext cx="3335867" cy="1815882"/>
          </a:xfrm>
          <a:prstGeom prst="rect">
            <a:avLst/>
          </a:prstGeom>
          <a:noFill/>
        </p:spPr>
        <p:txBody>
          <a:bodyPr wrap="square" rtlCol="0">
            <a:spAutoFit/>
          </a:bodyPr>
          <a:lstStyle/>
          <a:p>
            <a:pPr algn="ctr"/>
            <a:r>
              <a:rPr lang="en-GB" sz="2800" dirty="0">
                <a:latin typeface="Lato Medium" panose="020F0502020204030203" pitchFamily="34" charset="0"/>
                <a:ea typeface="Lato Medium" panose="020F0502020204030203" pitchFamily="34" charset="0"/>
                <a:cs typeface="Lato Medium" panose="020F0502020204030203" pitchFamily="34" charset="0"/>
              </a:rPr>
              <a:t>What are some of the risks associated with underage drinking?</a:t>
            </a:r>
          </a:p>
        </p:txBody>
      </p:sp>
      <p:sp>
        <p:nvSpPr>
          <p:cNvPr id="9" name="TextBox 8">
            <a:extLst>
              <a:ext uri="{FF2B5EF4-FFF2-40B4-BE49-F238E27FC236}">
                <a16:creationId xmlns="" xmlns:a16="http://schemas.microsoft.com/office/drawing/2014/main" id="{C3F7A449-C47E-4278-8797-A0DD825EB365}"/>
              </a:ext>
            </a:extLst>
          </p:cNvPr>
          <p:cNvSpPr txBox="1"/>
          <p:nvPr/>
        </p:nvSpPr>
        <p:spPr>
          <a:xfrm>
            <a:off x="809517" y="4198260"/>
            <a:ext cx="2077813" cy="584775"/>
          </a:xfrm>
          <a:prstGeom prst="rect">
            <a:avLst/>
          </a:prstGeom>
          <a:noFill/>
        </p:spPr>
        <p:txBody>
          <a:bodyPr wrap="none" rtlCol="0">
            <a:spAutoFit/>
          </a:bodyP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REASONS</a:t>
            </a:r>
          </a:p>
        </p:txBody>
      </p:sp>
      <p:sp>
        <p:nvSpPr>
          <p:cNvPr id="10" name="TextBox 9">
            <a:extLst>
              <a:ext uri="{FF2B5EF4-FFF2-40B4-BE49-F238E27FC236}">
                <a16:creationId xmlns="" xmlns:a16="http://schemas.microsoft.com/office/drawing/2014/main" id="{5A7C653D-EA26-485A-8D60-4A6BC0D6D651}"/>
              </a:ext>
            </a:extLst>
          </p:cNvPr>
          <p:cNvSpPr txBox="1"/>
          <p:nvPr/>
        </p:nvSpPr>
        <p:spPr>
          <a:xfrm>
            <a:off x="4334414" y="4198260"/>
            <a:ext cx="2068195" cy="584775"/>
          </a:xfrm>
          <a:prstGeom prst="rect">
            <a:avLst/>
          </a:prstGeom>
          <a:noFill/>
        </p:spPr>
        <p:txBody>
          <a:bodyPr wrap="none" rtlCol="0">
            <a:spAutoFit/>
          </a:bodyPr>
          <a:lstStyle/>
          <a:p>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FEELINGS</a:t>
            </a:r>
          </a:p>
        </p:txBody>
      </p:sp>
      <p:sp>
        <p:nvSpPr>
          <p:cNvPr id="11" name="TextBox 10">
            <a:extLst>
              <a:ext uri="{FF2B5EF4-FFF2-40B4-BE49-F238E27FC236}">
                <a16:creationId xmlns="" xmlns:a16="http://schemas.microsoft.com/office/drawing/2014/main" id="{EB2C1182-26D4-46E8-93A3-C799D94B5A13}"/>
              </a:ext>
            </a:extLst>
          </p:cNvPr>
          <p:cNvSpPr txBox="1"/>
          <p:nvPr/>
        </p:nvSpPr>
        <p:spPr>
          <a:xfrm>
            <a:off x="8157622" y="4198260"/>
            <a:ext cx="1313180" cy="584775"/>
          </a:xfrm>
          <a:prstGeom prst="rect">
            <a:avLst/>
          </a:prstGeom>
          <a:noFill/>
        </p:spPr>
        <p:txBody>
          <a:bodyPr wrap="none" rtlCol="0">
            <a:spAutoFit/>
          </a:bodyPr>
          <a:lstStyle/>
          <a:p>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RISKS</a:t>
            </a:r>
          </a:p>
        </p:txBody>
      </p:sp>
      <p:pic>
        <p:nvPicPr>
          <p:cNvPr id="21" name="Picture 20">
            <a:extLst>
              <a:ext uri="{FF2B5EF4-FFF2-40B4-BE49-F238E27FC236}">
                <a16:creationId xmlns="" xmlns:a16="http://schemas.microsoft.com/office/drawing/2014/main" id="{48E77724-5ABA-4EBD-89DA-A730CEC01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25" name="TextBox 24">
            <a:extLst>
              <a:ext uri="{FF2B5EF4-FFF2-40B4-BE49-F238E27FC236}">
                <a16:creationId xmlns="" xmlns:a16="http://schemas.microsoft.com/office/drawing/2014/main" id="{78DD4269-1CB1-4EA5-815C-67EBC3869BCF}"/>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26" name="TextBox 25">
            <a:extLst>
              <a:ext uri="{FF2B5EF4-FFF2-40B4-BE49-F238E27FC236}">
                <a16:creationId xmlns="" xmlns:a16="http://schemas.microsoft.com/office/drawing/2014/main" id="{2B889A12-545D-4C24-AA24-C62F4F6D1382}"/>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8" name="Picture 27">
            <a:extLst>
              <a:ext uri="{FF2B5EF4-FFF2-40B4-BE49-F238E27FC236}">
                <a16:creationId xmlns="" xmlns:a16="http://schemas.microsoft.com/office/drawing/2014/main" id="{74459A60-65F0-4089-A505-D73009203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882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9718333-0B97-404C-8744-22AE17B5D8B6}"/>
              </a:ext>
            </a:extLst>
          </p:cNvPr>
          <p:cNvSpPr/>
          <p:nvPr/>
        </p:nvSpPr>
        <p:spPr>
          <a:xfrm>
            <a:off x="0" y="6327757"/>
            <a:ext cx="10691813" cy="12319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2" name="Rectangle 11">
            <a:extLst>
              <a:ext uri="{FF2B5EF4-FFF2-40B4-BE49-F238E27FC236}">
                <a16:creationId xmlns="" xmlns:a16="http://schemas.microsoft.com/office/drawing/2014/main" id="{2E9FD202-0B3E-4521-9088-CC10A0A2AB5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8" name="Picture 7">
            <a:extLst>
              <a:ext uri="{FF2B5EF4-FFF2-40B4-BE49-F238E27FC236}">
                <a16:creationId xmlns="" xmlns:a16="http://schemas.microsoft.com/office/drawing/2014/main" id="{2CB4D648-7A4E-4059-A655-561081AE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22" name="Rectangle: Rounded Corners 21">
            <a:extLst>
              <a:ext uri="{FF2B5EF4-FFF2-40B4-BE49-F238E27FC236}">
                <a16:creationId xmlns="" xmlns:a16="http://schemas.microsoft.com/office/drawing/2014/main" id="{47B551C3-6437-485F-B143-41A9ADF473DC}"/>
              </a:ext>
            </a:extLst>
          </p:cNvPr>
          <p:cNvSpPr/>
          <p:nvPr/>
        </p:nvSpPr>
        <p:spPr>
          <a:xfrm>
            <a:off x="2353430" y="6690740"/>
            <a:ext cx="6235944"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3" name="Picture 22">
            <a:extLst>
              <a:ext uri="{FF2B5EF4-FFF2-40B4-BE49-F238E27FC236}">
                <a16:creationId xmlns="" xmlns:a16="http://schemas.microsoft.com/office/drawing/2014/main" id="{4E310FC6-4326-44EC-B096-B687E6A39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232" y="6572126"/>
            <a:ext cx="705168" cy="699826"/>
          </a:xfrm>
          <a:prstGeom prst="rect">
            <a:avLst/>
          </a:prstGeom>
        </p:spPr>
      </p:pic>
      <p:sp>
        <p:nvSpPr>
          <p:cNvPr id="24" name="TextBox 23">
            <a:extLst>
              <a:ext uri="{FF2B5EF4-FFF2-40B4-BE49-F238E27FC236}">
                <a16:creationId xmlns="" xmlns:a16="http://schemas.microsoft.com/office/drawing/2014/main" id="{BFE9E004-005C-4A2E-B119-C57BDCAA022E}"/>
              </a:ext>
            </a:extLst>
          </p:cNvPr>
          <p:cNvSpPr txBox="1"/>
          <p:nvPr/>
        </p:nvSpPr>
        <p:spPr>
          <a:xfrm>
            <a:off x="2568518" y="6736186"/>
            <a:ext cx="8306326" cy="369332"/>
          </a:xfrm>
          <a:prstGeom prst="rect">
            <a:avLst/>
          </a:prstGeom>
          <a:noFill/>
        </p:spPr>
        <p:txBody>
          <a:bodyPr wrap="square" rtlCol="0">
            <a:spAutoFit/>
          </a:bodyPr>
          <a:lstStyle/>
          <a:p>
            <a:r>
              <a:rPr lang="en-GB">
                <a:hlinkClick r:id="rId5"/>
              </a:rPr>
              <a:t>https://riseabove.org.uk/article/play-up-to-you-party-edition/</a:t>
            </a:r>
            <a:endParaRPr lang="en-GB"/>
          </a:p>
        </p:txBody>
      </p:sp>
      <p:pic>
        <p:nvPicPr>
          <p:cNvPr id="27" name="Picture 26">
            <a:extLst>
              <a:ext uri="{FF2B5EF4-FFF2-40B4-BE49-F238E27FC236}">
                <a16:creationId xmlns="" xmlns:a16="http://schemas.microsoft.com/office/drawing/2014/main" id="{590F11C0-E4DC-4022-AC81-B608D8613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510" y="2046753"/>
            <a:ext cx="6853062" cy="4014925"/>
          </a:xfrm>
          <a:prstGeom prst="rect">
            <a:avLst/>
          </a:prstGeom>
          <a:ln w="38100" cmpd="sng">
            <a:solidFill>
              <a:schemeClr val="tx1"/>
            </a:solidFill>
          </a:ln>
        </p:spPr>
      </p:pic>
      <p:sp>
        <p:nvSpPr>
          <p:cNvPr id="13" name="TextBox 12">
            <a:extLst>
              <a:ext uri="{FF2B5EF4-FFF2-40B4-BE49-F238E27FC236}">
                <a16:creationId xmlns="" xmlns:a16="http://schemas.microsoft.com/office/drawing/2014/main" id="{AD3358A8-5640-45C4-8927-18B1FAD2047B}"/>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14" name="TextBox 13">
            <a:extLst>
              <a:ext uri="{FF2B5EF4-FFF2-40B4-BE49-F238E27FC236}">
                <a16:creationId xmlns="" xmlns:a16="http://schemas.microsoft.com/office/drawing/2014/main" id="{2596F291-C452-4335-B4EA-2693658856F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5" name="Picture 14">
            <a:extLst>
              <a:ext uri="{FF2B5EF4-FFF2-40B4-BE49-F238E27FC236}">
                <a16:creationId xmlns="" xmlns:a16="http://schemas.microsoft.com/office/drawing/2014/main" id="{CF38D4B3-CB6C-4416-8328-7E43336057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33717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8F690303-E3CA-4D44-B02C-42F7C8DFE563}"/>
              </a:ext>
            </a:extLst>
          </p:cNvPr>
          <p:cNvSpPr/>
          <p:nvPr/>
        </p:nvSpPr>
        <p:spPr>
          <a:xfrm>
            <a:off x="5345905" y="2081784"/>
            <a:ext cx="2930083" cy="53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EC178B7F-8F8F-4CA4-BC24-D07346376C3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 name="TextBox 2">
            <a:extLst>
              <a:ext uri="{FF2B5EF4-FFF2-40B4-BE49-F238E27FC236}">
                <a16:creationId xmlns="" xmlns:a16="http://schemas.microsoft.com/office/drawing/2014/main" id="{3A191B7B-EA35-4FE6-B50F-AF52AD9D48FC}"/>
              </a:ext>
            </a:extLst>
          </p:cNvPr>
          <p:cNvSpPr txBox="1"/>
          <p:nvPr/>
        </p:nvSpPr>
        <p:spPr>
          <a:xfrm>
            <a:off x="363683" y="2147911"/>
            <a:ext cx="4759036" cy="449353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are some of the short-term side effects of drinking alcohol? (physical/emotional/social)</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are some of the long-term side effects of regularly drinking alcohol? (physical/emotional/social) </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did people respond when your character decided not to drink?</a:t>
            </a:r>
          </a:p>
          <a:p>
            <a:pPr>
              <a:lnSpc>
                <a:spcPct val="110000"/>
              </a:lnSpc>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lnSpc>
                <a:spcPct val="11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How did people respond when your character decided to drink?</a:t>
            </a:r>
          </a:p>
        </p:txBody>
      </p:sp>
      <p:sp>
        <p:nvSpPr>
          <p:cNvPr id="4" name="TextBox 3">
            <a:extLst>
              <a:ext uri="{FF2B5EF4-FFF2-40B4-BE49-F238E27FC236}">
                <a16:creationId xmlns="" xmlns:a16="http://schemas.microsoft.com/office/drawing/2014/main" id="{A5A52843-5C04-4149-8B2B-A17D7B8272F3}"/>
              </a:ext>
            </a:extLst>
          </p:cNvPr>
          <p:cNvSpPr txBox="1"/>
          <p:nvPr/>
        </p:nvSpPr>
        <p:spPr>
          <a:xfrm>
            <a:off x="5345905" y="2147911"/>
            <a:ext cx="2935112" cy="400110"/>
          </a:xfrm>
          <a:prstGeom prst="rect">
            <a:avLst/>
          </a:prstGeom>
          <a:noFill/>
        </p:spPr>
        <p:txBody>
          <a:bodyPr wrap="square" rtlCol="0">
            <a:spAutoFit/>
          </a:bodyPr>
          <a:lstStyle/>
          <a:p>
            <a:pPr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FURTHER CHALLENGE</a:t>
            </a:r>
          </a:p>
        </p:txBody>
      </p:sp>
      <p:sp>
        <p:nvSpPr>
          <p:cNvPr id="5" name="TextBox 4">
            <a:extLst>
              <a:ext uri="{FF2B5EF4-FFF2-40B4-BE49-F238E27FC236}">
                <a16:creationId xmlns="" xmlns:a16="http://schemas.microsoft.com/office/drawing/2014/main" id="{1A7E9930-5BA7-4C4D-89D6-BB6451C47FCF}"/>
              </a:ext>
            </a:extLst>
          </p:cNvPr>
          <p:cNvSpPr txBox="1"/>
          <p:nvPr/>
        </p:nvSpPr>
        <p:spPr>
          <a:xfrm>
            <a:off x="5350933" y="2797797"/>
            <a:ext cx="4639732" cy="70173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Drinking alcohol can lower your inhibitions. Why could this be a problem?</a:t>
            </a:r>
          </a:p>
        </p:txBody>
      </p:sp>
      <p:sp>
        <p:nvSpPr>
          <p:cNvPr id="7" name="TextBox 6">
            <a:extLst>
              <a:ext uri="{FF2B5EF4-FFF2-40B4-BE49-F238E27FC236}">
                <a16:creationId xmlns="" xmlns:a16="http://schemas.microsoft.com/office/drawing/2014/main" id="{78AE186F-B4F6-4C88-9A60-131F08C37742}"/>
              </a:ext>
            </a:extLst>
          </p:cNvPr>
          <p:cNvSpPr txBox="1"/>
          <p:nvPr/>
        </p:nvSpPr>
        <p:spPr>
          <a:xfrm>
            <a:off x="5350933" y="3618932"/>
            <a:ext cx="4639732" cy="100642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Why might it have been difficult for your character to resist the temptation to drink?</a:t>
            </a:r>
          </a:p>
        </p:txBody>
      </p:sp>
      <p:sp>
        <p:nvSpPr>
          <p:cNvPr id="8" name="Rectangle 7">
            <a:extLst>
              <a:ext uri="{FF2B5EF4-FFF2-40B4-BE49-F238E27FC236}">
                <a16:creationId xmlns="" xmlns:a16="http://schemas.microsoft.com/office/drawing/2014/main" id="{81233F19-32B4-418D-A361-346CDCFB159F}"/>
              </a:ext>
            </a:extLst>
          </p:cNvPr>
          <p:cNvSpPr/>
          <p:nvPr/>
        </p:nvSpPr>
        <p:spPr>
          <a:xfrm>
            <a:off x="5350933" y="4756171"/>
            <a:ext cx="4481688" cy="701731"/>
          </a:xfrm>
          <a:prstGeom prst="rect">
            <a:avLst/>
          </a:prstGeom>
        </p:spPr>
        <p:txBody>
          <a:bodyPr wrap="square">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Why do some people pressure other people into drinking?</a:t>
            </a:r>
          </a:p>
        </p:txBody>
      </p:sp>
      <p:sp>
        <p:nvSpPr>
          <p:cNvPr id="9" name="Rectangle 8">
            <a:extLst>
              <a:ext uri="{FF2B5EF4-FFF2-40B4-BE49-F238E27FC236}">
                <a16:creationId xmlns="" xmlns:a16="http://schemas.microsoft.com/office/drawing/2014/main" id="{826868A0-8167-4B43-AF87-C75D9F993DB2}"/>
              </a:ext>
            </a:extLst>
          </p:cNvPr>
          <p:cNvSpPr/>
          <p:nvPr/>
        </p:nvSpPr>
        <p:spPr>
          <a:xfrm>
            <a:off x="5350933" y="5578656"/>
            <a:ext cx="4481688" cy="1006429"/>
          </a:xfrm>
          <a:prstGeom prst="rect">
            <a:avLst/>
          </a:prstGeom>
        </p:spPr>
        <p:txBody>
          <a:bodyPr wrap="square">
            <a:spAutoFit/>
          </a:bodyPr>
          <a:lstStyle/>
          <a:p>
            <a:pPr marL="285750" indent="-285750">
              <a:lnSpc>
                <a:spcPct val="110000"/>
              </a:lnSpc>
              <a:buFont typeface="Arial" panose="020B0604020202020204" pitchFamily="34" charset="0"/>
              <a:buChar char="•"/>
            </a:pPr>
            <a:r>
              <a:rPr lang="en-GB">
                <a:latin typeface="Lato Medium" panose="020F0502020204030203" pitchFamily="34" charset="0"/>
                <a:ea typeface="Lato Medium" panose="020F0502020204030203" pitchFamily="34" charset="0"/>
                <a:cs typeface="Lato Medium" panose="020F0502020204030203" pitchFamily="34" charset="0"/>
              </a:rPr>
              <a:t>What could someone do if they make a decision that has (unforeseen) dangerous/negative consequences?</a:t>
            </a:r>
          </a:p>
        </p:txBody>
      </p:sp>
      <p:pic>
        <p:nvPicPr>
          <p:cNvPr id="19" name="Picture 18">
            <a:extLst>
              <a:ext uri="{FF2B5EF4-FFF2-40B4-BE49-F238E27FC236}">
                <a16:creationId xmlns="" xmlns:a16="http://schemas.microsoft.com/office/drawing/2014/main" id="{E533D022-6130-433E-A663-C2DDA8CD2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76" y="447569"/>
            <a:ext cx="1001185" cy="1001185"/>
          </a:xfrm>
          <a:prstGeom prst="rect">
            <a:avLst/>
          </a:prstGeom>
        </p:spPr>
      </p:pic>
      <p:sp>
        <p:nvSpPr>
          <p:cNvPr id="20" name="TextBox 19">
            <a:extLst>
              <a:ext uri="{FF2B5EF4-FFF2-40B4-BE49-F238E27FC236}">
                <a16:creationId xmlns="" xmlns:a16="http://schemas.microsoft.com/office/drawing/2014/main" id="{37175A3B-F7C9-4E58-954F-B6996546718B}"/>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IT’S YOUR CHOICE…</a:t>
            </a:r>
          </a:p>
        </p:txBody>
      </p:sp>
      <p:sp>
        <p:nvSpPr>
          <p:cNvPr id="21" name="TextBox 20">
            <a:extLst>
              <a:ext uri="{FF2B5EF4-FFF2-40B4-BE49-F238E27FC236}">
                <a16:creationId xmlns="" xmlns:a16="http://schemas.microsoft.com/office/drawing/2014/main" id="{7C32EBA4-488B-4157-B42C-0837041F164B}"/>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2" name="Picture 21">
            <a:extLst>
              <a:ext uri="{FF2B5EF4-FFF2-40B4-BE49-F238E27FC236}">
                <a16:creationId xmlns="" xmlns:a16="http://schemas.microsoft.com/office/drawing/2014/main" id="{7FD86BB1-B29E-4BCB-AF68-D9E138BD9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 name="Rectangle 1">
            <a:extLst>
              <a:ext uri="{FF2B5EF4-FFF2-40B4-BE49-F238E27FC236}">
                <a16:creationId xmlns="" xmlns:a16="http://schemas.microsoft.com/office/drawing/2014/main" id="{4BBEE42D-4D83-435F-A45F-419CBB2692B6}"/>
              </a:ext>
            </a:extLst>
          </p:cNvPr>
          <p:cNvSpPr/>
          <p:nvPr/>
        </p:nvSpPr>
        <p:spPr>
          <a:xfrm>
            <a:off x="5345905" y="2614147"/>
            <a:ext cx="5055395" cy="4597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18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328AD73-8AFD-4AB9-82E5-D1FE5C7D5AFF}"/>
              </a:ext>
            </a:extLst>
          </p:cNvPr>
          <p:cNvSpPr/>
          <p:nvPr/>
        </p:nvSpPr>
        <p:spPr>
          <a:xfrm>
            <a:off x="0" y="6327757"/>
            <a:ext cx="10691813" cy="12319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3" name="Rectangle 12">
            <a:extLst>
              <a:ext uri="{FF2B5EF4-FFF2-40B4-BE49-F238E27FC236}">
                <a16:creationId xmlns="" xmlns:a16="http://schemas.microsoft.com/office/drawing/2014/main" id="{8A0C2558-BF23-455B-9B7A-058FD91E549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Rectangle: Rounded Corners 3">
            <a:extLst>
              <a:ext uri="{FF2B5EF4-FFF2-40B4-BE49-F238E27FC236}">
                <a16:creationId xmlns="" xmlns:a16="http://schemas.microsoft.com/office/drawing/2014/main" id="{73FC1B71-F5C5-4596-9BDF-40B84D95A7D5}"/>
              </a:ext>
            </a:extLst>
          </p:cNvPr>
          <p:cNvSpPr/>
          <p:nvPr/>
        </p:nvSpPr>
        <p:spPr>
          <a:xfrm>
            <a:off x="1423973" y="6689284"/>
            <a:ext cx="830910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4">
            <a:extLst>
              <a:ext uri="{FF2B5EF4-FFF2-40B4-BE49-F238E27FC236}">
                <a16:creationId xmlns="" xmlns:a16="http://schemas.microsoft.com/office/drawing/2014/main" id="{C2A6552E-89C2-41C8-B8DA-54A53FC43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76" y="6570670"/>
            <a:ext cx="705168" cy="699826"/>
          </a:xfrm>
          <a:prstGeom prst="rect">
            <a:avLst/>
          </a:prstGeom>
        </p:spPr>
      </p:pic>
      <p:pic>
        <p:nvPicPr>
          <p:cNvPr id="11" name="Picture 10">
            <a:extLst>
              <a:ext uri="{FF2B5EF4-FFF2-40B4-BE49-F238E27FC236}">
                <a16:creationId xmlns="" xmlns:a16="http://schemas.microsoft.com/office/drawing/2014/main" id="{62A10864-3735-400A-8137-9C9F823E5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14" name="TextBox 13">
            <a:extLst>
              <a:ext uri="{FF2B5EF4-FFF2-40B4-BE49-F238E27FC236}">
                <a16:creationId xmlns="" xmlns:a16="http://schemas.microsoft.com/office/drawing/2014/main" id="{3AFE8EC5-1384-4AC8-A9CD-7EADDCB6B767}"/>
              </a:ext>
            </a:extLst>
          </p:cNvPr>
          <p:cNvSpPr txBox="1"/>
          <p:nvPr/>
        </p:nvSpPr>
        <p:spPr>
          <a:xfrm>
            <a:off x="1639062" y="6734730"/>
            <a:ext cx="8306326" cy="369332"/>
          </a:xfrm>
          <a:prstGeom prst="rect">
            <a:avLst/>
          </a:prstGeom>
          <a:noFill/>
        </p:spPr>
        <p:txBody>
          <a:bodyPr wrap="square" rtlCol="0">
            <a:spAutoFit/>
          </a:bodyPr>
          <a:lstStyle/>
          <a:p>
            <a:r>
              <a:rPr lang="en-GB">
                <a:hlinkClick r:id="rId5"/>
              </a:rPr>
              <a:t>https://riseabove.org.uk/article/advice-on-pressure-and-role-models-mtvriseabove/</a:t>
            </a:r>
            <a:endParaRPr lang="en-GB"/>
          </a:p>
        </p:txBody>
      </p:sp>
      <p:pic>
        <p:nvPicPr>
          <p:cNvPr id="26" name="Picture 25">
            <a:extLst>
              <a:ext uri="{FF2B5EF4-FFF2-40B4-BE49-F238E27FC236}">
                <a16:creationId xmlns="" xmlns:a16="http://schemas.microsoft.com/office/drawing/2014/main" id="{C5C4CB17-142F-4580-9B65-3DD2AFCAD1E3}"/>
              </a:ext>
            </a:extLst>
          </p:cNvPr>
          <p:cNvPicPr>
            <a:picLocks noChangeAspect="1"/>
          </p:cNvPicPr>
          <p:nvPr/>
        </p:nvPicPr>
        <p:blipFill>
          <a:blip r:embed="rId6"/>
          <a:stretch>
            <a:fillRect/>
          </a:stretch>
        </p:blipFill>
        <p:spPr>
          <a:xfrm>
            <a:off x="1903928" y="2045675"/>
            <a:ext cx="6680802" cy="4008481"/>
          </a:xfrm>
          <a:prstGeom prst="rect">
            <a:avLst/>
          </a:prstGeom>
          <a:ln w="38100">
            <a:solidFill>
              <a:schemeClr val="dk1">
                <a:shade val="50000"/>
              </a:schemeClr>
            </a:solidFill>
          </a:ln>
        </p:spPr>
      </p:pic>
      <p:sp>
        <p:nvSpPr>
          <p:cNvPr id="15" name="TextBox 14">
            <a:extLst>
              <a:ext uri="{FF2B5EF4-FFF2-40B4-BE49-F238E27FC236}">
                <a16:creationId xmlns="" xmlns:a16="http://schemas.microsoft.com/office/drawing/2014/main" id="{AB361BD3-CE28-455F-A2F9-2A4E13C20E04}"/>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UNDER PRESSURE</a:t>
            </a:r>
          </a:p>
        </p:txBody>
      </p:sp>
      <p:sp>
        <p:nvSpPr>
          <p:cNvPr id="16" name="TextBox 15">
            <a:extLst>
              <a:ext uri="{FF2B5EF4-FFF2-40B4-BE49-F238E27FC236}">
                <a16:creationId xmlns="" xmlns:a16="http://schemas.microsoft.com/office/drawing/2014/main" id="{1DD616AF-3C9E-4C02-8EE4-6952B8D5AEED}"/>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8" name="Picture 17">
            <a:extLst>
              <a:ext uri="{FF2B5EF4-FFF2-40B4-BE49-F238E27FC236}">
                <a16:creationId xmlns="" xmlns:a16="http://schemas.microsoft.com/office/drawing/2014/main" id="{99CA6DC9-B8CE-4CA2-A492-7FAA9828DF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121798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27C22E7-6A8F-485E-BC54-B9E1D680A9C9}"/>
              </a:ext>
            </a:extLst>
          </p:cNvPr>
          <p:cNvSpPr/>
          <p:nvPr/>
        </p:nvSpPr>
        <p:spPr>
          <a:xfrm>
            <a:off x="1709859" y="3443870"/>
            <a:ext cx="4360202" cy="2100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8" name="Rectangle 27">
            <a:extLst>
              <a:ext uri="{FF2B5EF4-FFF2-40B4-BE49-F238E27FC236}">
                <a16:creationId xmlns="" xmlns:a16="http://schemas.microsoft.com/office/drawing/2014/main" id="{343CE3CF-8E61-4447-8F45-328AA4E85897}"/>
              </a:ext>
            </a:extLst>
          </p:cNvPr>
          <p:cNvSpPr/>
          <p:nvPr/>
        </p:nvSpPr>
        <p:spPr>
          <a:xfrm>
            <a:off x="0" y="5781705"/>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Rectangle 16">
            <a:extLst>
              <a:ext uri="{FF2B5EF4-FFF2-40B4-BE49-F238E27FC236}">
                <a16:creationId xmlns="" xmlns:a16="http://schemas.microsoft.com/office/drawing/2014/main" id="{34BA5DB6-FF88-48DE-8646-EC6AEFDC5498}"/>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TextBox 3">
            <a:extLst>
              <a:ext uri="{FF2B5EF4-FFF2-40B4-BE49-F238E27FC236}">
                <a16:creationId xmlns="" xmlns:a16="http://schemas.microsoft.com/office/drawing/2014/main" id="{44C2246C-6B7A-44D8-9072-06662B45D202}"/>
              </a:ext>
            </a:extLst>
          </p:cNvPr>
          <p:cNvSpPr txBox="1"/>
          <p:nvPr/>
        </p:nvSpPr>
        <p:spPr>
          <a:xfrm>
            <a:off x="1701909" y="1996996"/>
            <a:ext cx="7280045" cy="1865126"/>
          </a:xfrm>
          <a:prstGeom prst="rect">
            <a:avLst/>
          </a:prstGeom>
          <a:noFill/>
        </p:spPr>
        <p:txBody>
          <a:bodyPr wrap="square" rtlCol="0">
            <a:spAutoFit/>
          </a:bodyPr>
          <a:lstStyle/>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Create a storyboard, comic strip or creative writing piece about the scenario. Use the Rise Above Website to get ideas for solutions.</a:t>
            </a:r>
          </a:p>
          <a:p>
            <a:endParaRPr lang="en-GB" dirty="0"/>
          </a:p>
          <a:p>
            <a:endParaRPr lang="en-GB" dirty="0"/>
          </a:p>
        </p:txBody>
      </p:sp>
      <p:sp>
        <p:nvSpPr>
          <p:cNvPr id="5" name="TextBox 4">
            <a:extLst>
              <a:ext uri="{FF2B5EF4-FFF2-40B4-BE49-F238E27FC236}">
                <a16:creationId xmlns="" xmlns:a16="http://schemas.microsoft.com/office/drawing/2014/main" id="{0CA4C52F-45A9-4659-8938-8A3D27B2F173}"/>
              </a:ext>
            </a:extLst>
          </p:cNvPr>
          <p:cNvSpPr txBox="1"/>
          <p:nvPr/>
        </p:nvSpPr>
        <p:spPr>
          <a:xfrm>
            <a:off x="1702066" y="6004033"/>
            <a:ext cx="7112000" cy="1588127"/>
          </a:xfrm>
          <a:prstGeom prst="rect">
            <a:avLst/>
          </a:prstGeom>
          <a:noFill/>
        </p:spPr>
        <p:txBody>
          <a:bodyPr wrap="square" rtlCol="0">
            <a:spAutoFit/>
          </a:bodyPr>
          <a:lstStyle/>
          <a:p>
            <a:pPr>
              <a:lnSpc>
                <a:spcPct val="110000"/>
              </a:lnSpc>
            </a:pPr>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Share your work with other students. Do you agree with their outcome or would you have chosen something different?</a:t>
            </a:r>
          </a:p>
          <a:p>
            <a:endParaRPr lang="en-GB" dirty="0">
              <a:solidFill>
                <a:schemeClr val="bg1"/>
              </a:solidFill>
            </a:endParaRPr>
          </a:p>
        </p:txBody>
      </p:sp>
      <p:sp>
        <p:nvSpPr>
          <p:cNvPr id="7" name="TextBox 6">
            <a:extLst>
              <a:ext uri="{FF2B5EF4-FFF2-40B4-BE49-F238E27FC236}">
                <a16:creationId xmlns="" xmlns:a16="http://schemas.microsoft.com/office/drawing/2014/main" id="{3DF8B2B7-426F-4C3A-B24C-02CD59121BCB}"/>
              </a:ext>
            </a:extLst>
          </p:cNvPr>
          <p:cNvSpPr txBox="1"/>
          <p:nvPr/>
        </p:nvSpPr>
        <p:spPr>
          <a:xfrm>
            <a:off x="6162260" y="4321287"/>
            <a:ext cx="2819694" cy="923330"/>
          </a:xfrm>
          <a:prstGeom prst="rect">
            <a:avLst/>
          </a:prstGeom>
          <a:noFill/>
        </p:spPr>
        <p:txBody>
          <a:bodyPr wrap="square" rtlCol="0">
            <a:spAutoFit/>
          </a:bodyPr>
          <a:lstStyle/>
          <a:p>
            <a:pPr algn="ctr"/>
            <a:r>
              <a:rPr lang="en-GB">
                <a:latin typeface="Lato Heavy" panose="020F0502020204030203" pitchFamily="34" charset="0"/>
                <a:ea typeface="Lato Heavy" panose="020F0502020204030203" pitchFamily="34" charset="0"/>
                <a:cs typeface="Lato Heavy" panose="020F0502020204030203" pitchFamily="34" charset="0"/>
              </a:rPr>
              <a:t>Do not base this on your</a:t>
            </a:r>
          </a:p>
          <a:p>
            <a:pPr algn="ctr"/>
            <a:r>
              <a:rPr lang="en-GB">
                <a:latin typeface="Lato Heavy" panose="020F0502020204030203" pitchFamily="34" charset="0"/>
                <a:ea typeface="Lato Heavy" panose="020F0502020204030203" pitchFamily="34" charset="0"/>
                <a:cs typeface="Lato Heavy" panose="020F0502020204030203" pitchFamily="34" charset="0"/>
              </a:rPr>
              <a:t>real-life experiences </a:t>
            </a:r>
          </a:p>
          <a:p>
            <a:pPr algn="ctr"/>
            <a:r>
              <a:rPr lang="en-GB">
                <a:latin typeface="Lato Heavy" panose="020F0502020204030203" pitchFamily="34" charset="0"/>
                <a:ea typeface="Lato Heavy" panose="020F0502020204030203" pitchFamily="34" charset="0"/>
                <a:cs typeface="Lato Heavy" panose="020F0502020204030203" pitchFamily="34" charset="0"/>
              </a:rPr>
              <a:t>or anyone you know</a:t>
            </a:r>
          </a:p>
        </p:txBody>
      </p:sp>
      <p:sp>
        <p:nvSpPr>
          <p:cNvPr id="6" name="TextBox 5">
            <a:extLst>
              <a:ext uri="{FF2B5EF4-FFF2-40B4-BE49-F238E27FC236}">
                <a16:creationId xmlns="" xmlns:a16="http://schemas.microsoft.com/office/drawing/2014/main" id="{3D75C7C1-74B2-4346-AF05-234F5439F9B2}"/>
              </a:ext>
            </a:extLst>
          </p:cNvPr>
          <p:cNvSpPr txBox="1"/>
          <p:nvPr/>
        </p:nvSpPr>
        <p:spPr>
          <a:xfrm>
            <a:off x="1790746" y="3593203"/>
            <a:ext cx="4155312" cy="1717393"/>
          </a:xfrm>
          <a:prstGeom prst="rect">
            <a:avLst/>
          </a:prstGeom>
          <a:noFill/>
          <a:ln w="25400">
            <a:noFill/>
          </a:ln>
        </p:spPr>
        <p:txBody>
          <a:bodyPr wrap="square" rtlCol="0">
            <a:spAutoFit/>
          </a:bodyPr>
          <a:lstStyle/>
          <a:p>
            <a:pPr algn="ctr">
              <a:lnSpc>
                <a:spcPct val="110000"/>
              </a:lnSpc>
              <a:spcBef>
                <a:spcPts val="600"/>
              </a:spcBef>
            </a:pPr>
            <a:r>
              <a:rPr lang="en-GB" sz="2400" b="1" dirty="0">
                <a:solidFill>
                  <a:schemeClr val="bg1"/>
                </a:solidFill>
                <a:latin typeface="Lato Heavy" panose="020F0502020204030203" pitchFamily="34" charset="0"/>
                <a:ea typeface="Lato Heavy" panose="020F0502020204030203" pitchFamily="34" charset="0"/>
                <a:cs typeface="Lato Heavy" panose="020F0502020204030203" pitchFamily="34" charset="0"/>
              </a:rPr>
              <a:t>Scenario</a:t>
            </a:r>
          </a:p>
          <a:p>
            <a:pPr algn="ctr">
              <a:lnSpc>
                <a:spcPct val="110000"/>
              </a:lnSpc>
            </a:pPr>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A young person experiences a pressurised situation relating to drinking alcohol.  </a:t>
            </a:r>
          </a:p>
        </p:txBody>
      </p:sp>
      <p:pic>
        <p:nvPicPr>
          <p:cNvPr id="11" name="Picture 10">
            <a:extLst>
              <a:ext uri="{FF2B5EF4-FFF2-40B4-BE49-F238E27FC236}">
                <a16:creationId xmlns="" xmlns:a16="http://schemas.microsoft.com/office/drawing/2014/main" id="{A29C1D4E-6161-42A4-8433-BC1863DA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835" y="3513110"/>
            <a:ext cx="736543" cy="727039"/>
          </a:xfrm>
          <a:prstGeom prst="rect">
            <a:avLst/>
          </a:prstGeom>
        </p:spPr>
      </p:pic>
      <p:pic>
        <p:nvPicPr>
          <p:cNvPr id="16" name="Picture 15">
            <a:extLst>
              <a:ext uri="{FF2B5EF4-FFF2-40B4-BE49-F238E27FC236}">
                <a16:creationId xmlns="" xmlns:a16="http://schemas.microsoft.com/office/drawing/2014/main" id="{90424076-5253-4D3B-9C9C-EA6751328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6004033"/>
            <a:ext cx="1001185" cy="1001185"/>
          </a:xfrm>
          <a:prstGeom prst="rect">
            <a:avLst/>
          </a:prstGeom>
        </p:spPr>
      </p:pic>
      <p:pic>
        <p:nvPicPr>
          <p:cNvPr id="27" name="Picture 26">
            <a:extLst>
              <a:ext uri="{FF2B5EF4-FFF2-40B4-BE49-F238E27FC236}">
                <a16:creationId xmlns="" xmlns:a16="http://schemas.microsoft.com/office/drawing/2014/main" id="{E759096B-8038-4D84-B743-D1CFC47F2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18" name="TextBox 17">
            <a:extLst>
              <a:ext uri="{FF2B5EF4-FFF2-40B4-BE49-F238E27FC236}">
                <a16:creationId xmlns="" xmlns:a16="http://schemas.microsoft.com/office/drawing/2014/main" id="{0C291482-18E5-4BDA-B3EC-A647B3A0F7F3}"/>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UNDER PRESSURE</a:t>
            </a:r>
          </a:p>
        </p:txBody>
      </p:sp>
      <p:sp>
        <p:nvSpPr>
          <p:cNvPr id="20" name="TextBox 19">
            <a:extLst>
              <a:ext uri="{FF2B5EF4-FFF2-40B4-BE49-F238E27FC236}">
                <a16:creationId xmlns="" xmlns:a16="http://schemas.microsoft.com/office/drawing/2014/main" id="{F9EAA192-6250-4869-BED3-6F6A1C4538B5}"/>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9" name="Picture 28">
            <a:extLst>
              <a:ext uri="{FF2B5EF4-FFF2-40B4-BE49-F238E27FC236}">
                <a16:creationId xmlns="" xmlns:a16="http://schemas.microsoft.com/office/drawing/2014/main" id="{9359D31E-824B-4773-9E40-11140B7EC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C02F9E5-F8E8-483C-98B5-6778D36E2332}"/>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7" name="TextBox 16">
            <a:extLst>
              <a:ext uri="{FF2B5EF4-FFF2-40B4-BE49-F238E27FC236}">
                <a16:creationId xmlns="" xmlns:a16="http://schemas.microsoft.com/office/drawing/2014/main" id="{BC034CD3-2F30-49E0-9CE4-FD43D9E45294}"/>
              </a:ext>
            </a:extLst>
          </p:cNvPr>
          <p:cNvSpPr txBox="1"/>
          <p:nvPr/>
        </p:nvSpPr>
        <p:spPr>
          <a:xfrm>
            <a:off x="-2" y="957196"/>
            <a:ext cx="10691815"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PLENARY: NOW I KNOW</a:t>
            </a:r>
          </a:p>
        </p:txBody>
      </p:sp>
      <p:sp>
        <p:nvSpPr>
          <p:cNvPr id="18" name="TextBox 17">
            <a:extLst>
              <a:ext uri="{FF2B5EF4-FFF2-40B4-BE49-F238E27FC236}">
                <a16:creationId xmlns="" xmlns:a16="http://schemas.microsoft.com/office/drawing/2014/main" id="{D3E083F2-EDCB-4CA2-88C6-BD1442A7AF0C}"/>
              </a:ext>
            </a:extLst>
          </p:cNvPr>
          <p:cNvSpPr txBox="1"/>
          <p:nvPr/>
        </p:nvSpPr>
        <p:spPr>
          <a:xfrm>
            <a:off x="3077144" y="69685"/>
            <a:ext cx="4537522" cy="1015663"/>
          </a:xfrm>
          <a:prstGeom prst="rect">
            <a:avLst/>
          </a:prstGeom>
          <a:noFill/>
        </p:spPr>
        <p:txBody>
          <a:bodyPr wrap="square" rtlCol="0">
            <a:spAutoFit/>
          </a:bodyPr>
          <a:lstStyle/>
          <a:p>
            <a:pPr algn="ctr"/>
            <a:r>
              <a:rPr lang="en-GB" sz="6000" dirty="0">
                <a:solidFill>
                  <a:srgbClr val="60FF1F"/>
                </a:solidFill>
                <a:latin typeface="Lato Black" panose="020F0502020204030203" pitchFamily="34" charset="0"/>
                <a:ea typeface="Lato Black" panose="020F0502020204030203" pitchFamily="34" charset="0"/>
                <a:cs typeface="Lato Black" panose="020F0502020204030203" pitchFamily="34" charset="0"/>
              </a:rPr>
              <a:t>ALCOHOL</a:t>
            </a:r>
            <a:endParaRPr lang="en-GB" sz="6000" dirty="0">
              <a:solidFill>
                <a:srgbClr val="7DB92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Box 2">
            <a:extLst>
              <a:ext uri="{FF2B5EF4-FFF2-40B4-BE49-F238E27FC236}">
                <a16:creationId xmlns="" xmlns:a16="http://schemas.microsoft.com/office/drawing/2014/main" id="{FCCDC798-FB88-40AE-8D6A-59B496E7A7C3}"/>
              </a:ext>
            </a:extLst>
          </p:cNvPr>
          <p:cNvSpPr txBox="1"/>
          <p:nvPr/>
        </p:nvSpPr>
        <p:spPr>
          <a:xfrm>
            <a:off x="5114199" y="2228243"/>
            <a:ext cx="5000934" cy="553997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Go back to your mind-map and add information you have learnt today in a different colour pen. </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Underline key words from the lesson</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Font typeface="Arial" panose="020B0604020202020204" pitchFamily="34" charset="0"/>
              <a:buChar char="•"/>
            </a:pPr>
            <a:r>
              <a:rPr lang="en-GB" sz="2800" dirty="0">
                <a:latin typeface="Lato Medium" panose="020F0502020204030203" pitchFamily="34" charset="0"/>
                <a:ea typeface="Lato Medium" panose="020F0502020204030203" pitchFamily="34" charset="0"/>
                <a:cs typeface="Lato Medium" panose="020F0502020204030203" pitchFamily="34" charset="0"/>
              </a:rPr>
              <a:t>Highlight or circle one ‘take away’ message from the lesson </a:t>
            </a:r>
          </a:p>
          <a:p>
            <a:endParaRPr lang="en-GB" sz="2800" dirty="0">
              <a:latin typeface="Lato Medium" panose="020F0502020204030203" pitchFamily="34" charset="0"/>
              <a:ea typeface="Lato Medium" panose="020F0502020204030203" pitchFamily="34" charset="0"/>
              <a:cs typeface="Lato Medium" panose="020F0502020204030203" pitchFamily="34" charset="0"/>
            </a:endParaRPr>
          </a:p>
          <a:p>
            <a:endParaRPr lang="en-GB" dirty="0"/>
          </a:p>
        </p:txBody>
      </p:sp>
      <p:pic>
        <p:nvPicPr>
          <p:cNvPr id="11" name="Picture 10">
            <a:extLst>
              <a:ext uri="{FF2B5EF4-FFF2-40B4-BE49-F238E27FC236}">
                <a16:creationId xmlns="" xmlns:a16="http://schemas.microsoft.com/office/drawing/2014/main" id="{56520AA4-1307-4BF1-9CC6-824C00F6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22" name="Picture 21">
            <a:extLst>
              <a:ext uri="{FF2B5EF4-FFF2-40B4-BE49-F238E27FC236}">
                <a16:creationId xmlns="" xmlns:a16="http://schemas.microsoft.com/office/drawing/2014/main" id="{FF337CD3-9158-481D-8B12-DD37D371E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pic>
        <p:nvPicPr>
          <p:cNvPr id="13" name="Picture 12">
            <a:extLst>
              <a:ext uri="{FF2B5EF4-FFF2-40B4-BE49-F238E27FC236}">
                <a16:creationId xmlns="" xmlns:a16="http://schemas.microsoft.com/office/drawing/2014/main" id="{9F8E56B7-041E-4735-A965-0E3ED37A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 y="2290301"/>
            <a:ext cx="4883728" cy="2744655"/>
          </a:xfrm>
          <a:prstGeom prst="rect">
            <a:avLst/>
          </a:prstGeom>
        </p:spPr>
      </p:pic>
    </p:spTree>
    <p:extLst>
      <p:ext uri="{BB962C8B-B14F-4D97-AF65-F5344CB8AC3E}">
        <p14:creationId xmlns:p14="http://schemas.microsoft.com/office/powerpoint/2010/main" val="394622177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985</Words>
  <Application>Microsoft Office PowerPoint</Application>
  <PresentationFormat>Custom</PresentationFormat>
  <Paragraphs>131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Lato Heavy</vt:lpstr>
      <vt:lpstr>Calibri</vt:lpstr>
      <vt:lpstr>Lato Medium</vt:lpstr>
      <vt:lpstr>Lato Black</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Louise Chilvers</cp:lastModifiedBy>
  <cp:revision>25</cp:revision>
  <dcterms:modified xsi:type="dcterms:W3CDTF">2020-03-05T12:57:29Z</dcterms:modified>
</cp:coreProperties>
</file>